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3"/>
  </p:sldMasterIdLst>
  <p:notesMasterIdLst>
    <p:notesMasterId r:id="rId20"/>
  </p:notesMasterIdLst>
  <p:sldIdLst>
    <p:sldId id="256" r:id="rId4"/>
    <p:sldId id="272" r:id="rId5"/>
    <p:sldId id="274" r:id="rId6"/>
    <p:sldId id="273" r:id="rId7"/>
    <p:sldId id="268" r:id="rId8"/>
    <p:sldId id="267" r:id="rId9"/>
    <p:sldId id="275" r:id="rId10"/>
    <p:sldId id="280" r:id="rId11"/>
    <p:sldId id="260" r:id="rId12"/>
    <p:sldId id="271" r:id="rId13"/>
    <p:sldId id="304" r:id="rId14"/>
    <p:sldId id="262" r:id="rId15"/>
    <p:sldId id="261" r:id="rId16"/>
    <p:sldId id="281" r:id="rId17"/>
    <p:sldId id="282" r:id="rId18"/>
    <p:sldId id="311" r:id="rId19"/>
  </p:sldIdLst>
  <p:sldSz cx="9144000" cy="6858000" type="screen4x3"/>
  <p:notesSz cx="6888163" cy="100187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asu5514@icloud.com" initials="y" lastIdx="2" clrIdx="0">
    <p:extLst>
      <p:ext uri="{19B8F6BF-5375-455C-9EA6-DF929625EA0E}">
        <p15:presenceInfo xmlns:p15="http://schemas.microsoft.com/office/powerpoint/2012/main" userId="4ecc59375df894f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06" autoAdjust="0"/>
    <p:restoredTop sz="94660"/>
  </p:normalViewPr>
  <p:slideViewPr>
    <p:cSldViewPr snapToGrid="0">
      <p:cViewPr varScale="1">
        <p:scale>
          <a:sx n="96" d="100"/>
          <a:sy n="96" d="100"/>
        </p:scale>
        <p:origin x="867"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microsoft.com/office/2016/11/relationships/changesInfo" Target="changesInfos/changesInfo1.xml"/><Relationship Id="rId3" Type="http://schemas.openxmlformats.org/officeDocument/2006/relationships/slideMaster" Target="slideMasters/slideMaster1.xml"/><Relationship Id="rId21"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ng liu" userId="2e813e0d241c5474" providerId="LiveId" clId="{A0D8A39B-8E77-4CA6-BC12-CE4219B819D8}"/>
    <pc:docChg chg="modSld">
      <pc:chgData name="Peng liu" userId="2e813e0d241c5474" providerId="LiveId" clId="{A0D8A39B-8E77-4CA6-BC12-CE4219B819D8}" dt="2023-04-18T04:29:11.406" v="2" actId="1076"/>
      <pc:docMkLst>
        <pc:docMk/>
      </pc:docMkLst>
      <pc:sldChg chg="modSp mod">
        <pc:chgData name="Peng liu" userId="2e813e0d241c5474" providerId="LiveId" clId="{A0D8A39B-8E77-4CA6-BC12-CE4219B819D8}" dt="2023-04-18T04:29:11.406" v="2" actId="1076"/>
        <pc:sldMkLst>
          <pc:docMk/>
          <pc:sldMk cId="3743814" sldId="261"/>
        </pc:sldMkLst>
        <pc:picChg chg="mod">
          <ac:chgData name="Peng liu" userId="2e813e0d241c5474" providerId="LiveId" clId="{A0D8A39B-8E77-4CA6-BC12-CE4219B819D8}" dt="2023-04-18T04:29:11.406" v="2" actId="1076"/>
          <ac:picMkLst>
            <pc:docMk/>
            <pc:sldMk cId="3743814" sldId="261"/>
            <ac:picMk id="5" creationId="{5448F2AC-61E5-0535-4007-657ED7AD22D8}"/>
          </ac:picMkLst>
        </pc:picChg>
      </pc:sldChg>
      <pc:sldChg chg="modSp mod">
        <pc:chgData name="Peng liu" userId="2e813e0d241c5474" providerId="LiveId" clId="{A0D8A39B-8E77-4CA6-BC12-CE4219B819D8}" dt="2023-04-14T04:14:16.474" v="1" actId="1076"/>
        <pc:sldMkLst>
          <pc:docMk/>
          <pc:sldMk cId="3774847710" sldId="281"/>
        </pc:sldMkLst>
        <pc:picChg chg="mod">
          <ac:chgData name="Peng liu" userId="2e813e0d241c5474" providerId="LiveId" clId="{A0D8A39B-8E77-4CA6-BC12-CE4219B819D8}" dt="2023-04-14T04:14:16.474" v="1" actId="1076"/>
          <ac:picMkLst>
            <pc:docMk/>
            <pc:sldMk cId="3774847710" sldId="281"/>
            <ac:picMk id="12" creationId="{0D4004C5-3868-91F1-F293-41399D96FDC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84500" cy="501650"/>
          </a:xfrm>
          <a:prstGeom prst="rect">
            <a:avLst/>
          </a:prstGeom>
        </p:spPr>
        <p:txBody>
          <a:bodyPr vert="horz" lIns="91430" tIns="45715" rIns="91430" bIns="45715"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2075" y="0"/>
            <a:ext cx="2984500" cy="501650"/>
          </a:xfrm>
          <a:prstGeom prst="rect">
            <a:avLst/>
          </a:prstGeom>
        </p:spPr>
        <p:txBody>
          <a:bodyPr vert="horz" lIns="91430" tIns="45715" rIns="91430" bIns="45715" rtlCol="0"/>
          <a:lstStyle>
            <a:lvl1pPr algn="r">
              <a:defRPr sz="1200"/>
            </a:lvl1pPr>
          </a:lstStyle>
          <a:p>
            <a:fld id="{04CB675C-CD69-4A93-AAE6-FFE66241DAF9}" type="datetimeFigureOut">
              <a:rPr kumimoji="1" lang="ja-JP" altLang="en-US" smtClean="0"/>
              <a:t>2023/4/18</a:t>
            </a:fld>
            <a:endParaRPr kumimoji="1" lang="ja-JP" altLang="en-US"/>
          </a:p>
        </p:txBody>
      </p:sp>
      <p:sp>
        <p:nvSpPr>
          <p:cNvPr id="4" name="スライド イメージ プレースホルダー 3"/>
          <p:cNvSpPr>
            <a:spLocks noGrp="1" noRot="1" noChangeAspect="1"/>
          </p:cNvSpPr>
          <p:nvPr>
            <p:ph type="sldImg" idx="2"/>
          </p:nvPr>
        </p:nvSpPr>
        <p:spPr>
          <a:xfrm>
            <a:off x="1189038" y="1250950"/>
            <a:ext cx="4510087" cy="3382963"/>
          </a:xfrm>
          <a:prstGeom prst="rect">
            <a:avLst/>
          </a:prstGeom>
          <a:noFill/>
          <a:ln w="12700">
            <a:solidFill>
              <a:prstClr val="black"/>
            </a:solidFill>
          </a:ln>
        </p:spPr>
        <p:txBody>
          <a:bodyPr vert="horz" lIns="91430" tIns="45715" rIns="91430" bIns="45715" rtlCol="0" anchor="ctr"/>
          <a:lstStyle/>
          <a:p>
            <a:endParaRPr lang="ja-JP" altLang="en-US"/>
          </a:p>
        </p:txBody>
      </p:sp>
      <p:sp>
        <p:nvSpPr>
          <p:cNvPr id="5" name="ノート プレースホルダー 4"/>
          <p:cNvSpPr>
            <a:spLocks noGrp="1"/>
          </p:cNvSpPr>
          <p:nvPr>
            <p:ph type="body" sz="quarter" idx="3"/>
          </p:nvPr>
        </p:nvSpPr>
        <p:spPr>
          <a:xfrm>
            <a:off x="688975" y="4821239"/>
            <a:ext cx="5510213" cy="3944937"/>
          </a:xfrm>
          <a:prstGeom prst="rect">
            <a:avLst/>
          </a:prstGeom>
        </p:spPr>
        <p:txBody>
          <a:bodyPr vert="horz" lIns="91430" tIns="45715" rIns="91430" bIns="4571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517064"/>
            <a:ext cx="2984500" cy="501650"/>
          </a:xfrm>
          <a:prstGeom prst="rect">
            <a:avLst/>
          </a:prstGeom>
        </p:spPr>
        <p:txBody>
          <a:bodyPr vert="horz" lIns="91430" tIns="45715" rIns="91430" bIns="4571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2075" y="9517064"/>
            <a:ext cx="2984500" cy="501650"/>
          </a:xfrm>
          <a:prstGeom prst="rect">
            <a:avLst/>
          </a:prstGeom>
        </p:spPr>
        <p:txBody>
          <a:bodyPr vert="horz" lIns="91430" tIns="45715" rIns="91430" bIns="45715" rtlCol="0" anchor="b"/>
          <a:lstStyle>
            <a:lvl1pPr algn="r">
              <a:defRPr sz="1200"/>
            </a:lvl1pPr>
          </a:lstStyle>
          <a:p>
            <a:fld id="{3D1CB842-57AD-4A06-946F-9B3E6FD78607}" type="slidenum">
              <a:rPr kumimoji="1" lang="ja-JP" altLang="en-US" smtClean="0"/>
              <a:t>‹#›</a:t>
            </a:fld>
            <a:endParaRPr kumimoji="1" lang="ja-JP" altLang="en-US"/>
          </a:p>
        </p:txBody>
      </p:sp>
    </p:spTree>
    <p:extLst>
      <p:ext uri="{BB962C8B-B14F-4D97-AF65-F5344CB8AC3E}">
        <p14:creationId xmlns:p14="http://schemas.microsoft.com/office/powerpoint/2010/main" val="177973194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578428-DB1E-039B-F137-06480D93AC4C}"/>
              </a:ext>
            </a:extLst>
          </p:cNvPr>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476225F-BE0A-9C96-5503-92CFF22CCB9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A156D801-2A64-9096-5E33-6AE24E33B390}"/>
              </a:ext>
            </a:extLst>
          </p:cNvPr>
          <p:cNvSpPr>
            <a:spLocks noGrp="1"/>
          </p:cNvSpPr>
          <p:nvPr>
            <p:ph type="dt" sz="half" idx="10"/>
          </p:nvPr>
        </p:nvSpPr>
        <p:spPr/>
        <p:txBody>
          <a:bodyPr/>
          <a:lstStyle/>
          <a:p>
            <a:fld id="{B13BF9A5-65A4-4800-9298-82AC493893D3}" type="datetimeFigureOut">
              <a:rPr kumimoji="1" lang="ja-JP" altLang="en-US" smtClean="0"/>
              <a:t>2023/4/18</a:t>
            </a:fld>
            <a:endParaRPr kumimoji="1" lang="ja-JP" altLang="en-US"/>
          </a:p>
        </p:txBody>
      </p:sp>
      <p:sp>
        <p:nvSpPr>
          <p:cNvPr id="5" name="フッター プレースホルダー 4">
            <a:extLst>
              <a:ext uri="{FF2B5EF4-FFF2-40B4-BE49-F238E27FC236}">
                <a16:creationId xmlns:a16="http://schemas.microsoft.com/office/drawing/2014/main" id="{AEE6479A-1598-1DA9-334C-D1587CB774A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E600EB3-D200-0E74-A212-C52E81877D1D}"/>
              </a:ext>
            </a:extLst>
          </p:cNvPr>
          <p:cNvSpPr>
            <a:spLocks noGrp="1"/>
          </p:cNvSpPr>
          <p:nvPr>
            <p:ph type="sldNum" sz="quarter" idx="12"/>
          </p:nvPr>
        </p:nvSpPr>
        <p:spPr/>
        <p:txBody>
          <a:bodyPr/>
          <a:lstStyle/>
          <a:p>
            <a:fld id="{63CA2E4A-A368-4D92-88B6-22D2C01341AD}" type="slidenum">
              <a:rPr kumimoji="1" lang="ja-JP" altLang="en-US" smtClean="0"/>
              <a:t>‹#›</a:t>
            </a:fld>
            <a:endParaRPr kumimoji="1" lang="ja-JP" altLang="en-US"/>
          </a:p>
        </p:txBody>
      </p:sp>
    </p:spTree>
    <p:extLst>
      <p:ext uri="{BB962C8B-B14F-4D97-AF65-F5344CB8AC3E}">
        <p14:creationId xmlns:p14="http://schemas.microsoft.com/office/powerpoint/2010/main" val="684187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84530E-17B3-9F41-E881-59DDAC8C477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CC5C133-D452-C9AA-AC37-0D80A9A8FCDB}"/>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D74CCB6-2E2A-A569-5E0E-5AEAE81C48C0}"/>
              </a:ext>
            </a:extLst>
          </p:cNvPr>
          <p:cNvSpPr>
            <a:spLocks noGrp="1"/>
          </p:cNvSpPr>
          <p:nvPr>
            <p:ph type="dt" sz="half" idx="10"/>
          </p:nvPr>
        </p:nvSpPr>
        <p:spPr/>
        <p:txBody>
          <a:bodyPr/>
          <a:lstStyle/>
          <a:p>
            <a:fld id="{B13BF9A5-65A4-4800-9298-82AC493893D3}" type="datetimeFigureOut">
              <a:rPr kumimoji="1" lang="ja-JP" altLang="en-US" smtClean="0"/>
              <a:t>2023/4/18</a:t>
            </a:fld>
            <a:endParaRPr kumimoji="1" lang="ja-JP" altLang="en-US"/>
          </a:p>
        </p:txBody>
      </p:sp>
      <p:sp>
        <p:nvSpPr>
          <p:cNvPr id="5" name="フッター プレースホルダー 4">
            <a:extLst>
              <a:ext uri="{FF2B5EF4-FFF2-40B4-BE49-F238E27FC236}">
                <a16:creationId xmlns:a16="http://schemas.microsoft.com/office/drawing/2014/main" id="{6D9DEC45-F7D3-E845-24D8-3F9DE93DA14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B207F45-5A0E-CF45-652B-31E4E158C620}"/>
              </a:ext>
            </a:extLst>
          </p:cNvPr>
          <p:cNvSpPr>
            <a:spLocks noGrp="1"/>
          </p:cNvSpPr>
          <p:nvPr>
            <p:ph type="sldNum" sz="quarter" idx="12"/>
          </p:nvPr>
        </p:nvSpPr>
        <p:spPr/>
        <p:txBody>
          <a:bodyPr/>
          <a:lstStyle/>
          <a:p>
            <a:fld id="{63CA2E4A-A368-4D92-88B6-22D2C01341AD}" type="slidenum">
              <a:rPr kumimoji="1" lang="ja-JP" altLang="en-US" smtClean="0"/>
              <a:t>‹#›</a:t>
            </a:fld>
            <a:endParaRPr kumimoji="1" lang="ja-JP" altLang="en-US"/>
          </a:p>
        </p:txBody>
      </p:sp>
    </p:spTree>
    <p:extLst>
      <p:ext uri="{BB962C8B-B14F-4D97-AF65-F5344CB8AC3E}">
        <p14:creationId xmlns:p14="http://schemas.microsoft.com/office/powerpoint/2010/main" val="2900023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F91C8C-6259-73D2-CDD8-65AE1369E914}"/>
              </a:ext>
            </a:extLst>
          </p:cNvPr>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A40D486-54A5-808F-AFB9-5790D24CB8B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0793085-849B-4822-2FB1-699CE1E33347}"/>
              </a:ext>
            </a:extLst>
          </p:cNvPr>
          <p:cNvSpPr>
            <a:spLocks noGrp="1"/>
          </p:cNvSpPr>
          <p:nvPr>
            <p:ph type="dt" sz="half" idx="10"/>
          </p:nvPr>
        </p:nvSpPr>
        <p:spPr/>
        <p:txBody>
          <a:bodyPr/>
          <a:lstStyle/>
          <a:p>
            <a:fld id="{B13BF9A5-65A4-4800-9298-82AC493893D3}" type="datetimeFigureOut">
              <a:rPr kumimoji="1" lang="ja-JP" altLang="en-US" smtClean="0"/>
              <a:t>2023/4/18</a:t>
            </a:fld>
            <a:endParaRPr kumimoji="1" lang="ja-JP" altLang="en-US"/>
          </a:p>
        </p:txBody>
      </p:sp>
      <p:sp>
        <p:nvSpPr>
          <p:cNvPr id="5" name="フッター プレースホルダー 4">
            <a:extLst>
              <a:ext uri="{FF2B5EF4-FFF2-40B4-BE49-F238E27FC236}">
                <a16:creationId xmlns:a16="http://schemas.microsoft.com/office/drawing/2014/main" id="{B77B0F02-4976-F231-21DB-6152D1F0687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90B48DB-AF0B-3063-EC80-3A947443846F}"/>
              </a:ext>
            </a:extLst>
          </p:cNvPr>
          <p:cNvSpPr>
            <a:spLocks noGrp="1"/>
          </p:cNvSpPr>
          <p:nvPr>
            <p:ph type="sldNum" sz="quarter" idx="12"/>
          </p:nvPr>
        </p:nvSpPr>
        <p:spPr/>
        <p:txBody>
          <a:bodyPr/>
          <a:lstStyle/>
          <a:p>
            <a:fld id="{63CA2E4A-A368-4D92-88B6-22D2C01341AD}" type="slidenum">
              <a:rPr kumimoji="1" lang="ja-JP" altLang="en-US" smtClean="0"/>
              <a:t>‹#›</a:t>
            </a:fld>
            <a:endParaRPr kumimoji="1" lang="ja-JP" altLang="en-US"/>
          </a:p>
        </p:txBody>
      </p:sp>
    </p:spTree>
    <p:extLst>
      <p:ext uri="{BB962C8B-B14F-4D97-AF65-F5344CB8AC3E}">
        <p14:creationId xmlns:p14="http://schemas.microsoft.com/office/powerpoint/2010/main" val="1237861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01ECC1-E9ED-1839-D001-2B95D332B30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75BFE8B-8397-60CC-2726-2CB2603018E5}"/>
              </a:ext>
            </a:extLst>
          </p:cNvPr>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059CD2B1-D54D-4E74-7CB4-98527B3FC37E}"/>
              </a:ext>
            </a:extLst>
          </p:cNvPr>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6DCC0AC7-F973-C333-A2ED-CF6BADE4F363}"/>
              </a:ext>
            </a:extLst>
          </p:cNvPr>
          <p:cNvSpPr>
            <a:spLocks noGrp="1"/>
          </p:cNvSpPr>
          <p:nvPr>
            <p:ph type="dt" sz="half" idx="10"/>
          </p:nvPr>
        </p:nvSpPr>
        <p:spPr/>
        <p:txBody>
          <a:bodyPr/>
          <a:lstStyle/>
          <a:p>
            <a:fld id="{B13BF9A5-65A4-4800-9298-82AC493893D3}" type="datetimeFigureOut">
              <a:rPr kumimoji="1" lang="ja-JP" altLang="en-US" smtClean="0"/>
              <a:t>2023/4/18</a:t>
            </a:fld>
            <a:endParaRPr kumimoji="1" lang="ja-JP" altLang="en-US"/>
          </a:p>
        </p:txBody>
      </p:sp>
      <p:sp>
        <p:nvSpPr>
          <p:cNvPr id="6" name="フッター プレースホルダー 5">
            <a:extLst>
              <a:ext uri="{FF2B5EF4-FFF2-40B4-BE49-F238E27FC236}">
                <a16:creationId xmlns:a16="http://schemas.microsoft.com/office/drawing/2014/main" id="{D8BB55C4-5183-59D6-C47E-82354646337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EBD7733-F4FD-60F8-2887-470501DA5B72}"/>
              </a:ext>
            </a:extLst>
          </p:cNvPr>
          <p:cNvSpPr>
            <a:spLocks noGrp="1"/>
          </p:cNvSpPr>
          <p:nvPr>
            <p:ph type="sldNum" sz="quarter" idx="12"/>
          </p:nvPr>
        </p:nvSpPr>
        <p:spPr/>
        <p:txBody>
          <a:bodyPr/>
          <a:lstStyle/>
          <a:p>
            <a:fld id="{63CA2E4A-A368-4D92-88B6-22D2C01341AD}" type="slidenum">
              <a:rPr kumimoji="1" lang="ja-JP" altLang="en-US" smtClean="0"/>
              <a:t>‹#›</a:t>
            </a:fld>
            <a:endParaRPr kumimoji="1" lang="ja-JP" altLang="en-US"/>
          </a:p>
        </p:txBody>
      </p:sp>
    </p:spTree>
    <p:extLst>
      <p:ext uri="{BB962C8B-B14F-4D97-AF65-F5344CB8AC3E}">
        <p14:creationId xmlns:p14="http://schemas.microsoft.com/office/powerpoint/2010/main" val="3657809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A9543D-590E-61D4-B188-35ABCBE1DA6F}"/>
              </a:ext>
            </a:extLst>
          </p:cNvPr>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19A6CE7-FE3F-6C6E-3046-C089D85FF1E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A8257E5-ED7E-8236-0540-0AA07A39792A}"/>
              </a:ext>
            </a:extLst>
          </p:cNvPr>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A59E876-F7B5-606D-436F-1114BD315D4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A94D8D4-8C07-A1E3-60EC-1701B1E88BAC}"/>
              </a:ext>
            </a:extLst>
          </p:cNvPr>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977B489-60BA-8AD3-BD17-557281E54E5F}"/>
              </a:ext>
            </a:extLst>
          </p:cNvPr>
          <p:cNvSpPr>
            <a:spLocks noGrp="1"/>
          </p:cNvSpPr>
          <p:nvPr>
            <p:ph type="dt" sz="half" idx="10"/>
          </p:nvPr>
        </p:nvSpPr>
        <p:spPr/>
        <p:txBody>
          <a:bodyPr/>
          <a:lstStyle/>
          <a:p>
            <a:fld id="{B13BF9A5-65A4-4800-9298-82AC493893D3}" type="datetimeFigureOut">
              <a:rPr kumimoji="1" lang="ja-JP" altLang="en-US" smtClean="0"/>
              <a:t>2023/4/18</a:t>
            </a:fld>
            <a:endParaRPr kumimoji="1" lang="ja-JP" altLang="en-US"/>
          </a:p>
        </p:txBody>
      </p:sp>
      <p:sp>
        <p:nvSpPr>
          <p:cNvPr id="8" name="フッター プレースホルダー 7">
            <a:extLst>
              <a:ext uri="{FF2B5EF4-FFF2-40B4-BE49-F238E27FC236}">
                <a16:creationId xmlns:a16="http://schemas.microsoft.com/office/drawing/2014/main" id="{33FE7ECF-111C-9FD7-A426-8188F08C0A1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DB129F7-8E0B-BEA5-9D9E-1B503ED0E08B}"/>
              </a:ext>
            </a:extLst>
          </p:cNvPr>
          <p:cNvSpPr>
            <a:spLocks noGrp="1"/>
          </p:cNvSpPr>
          <p:nvPr>
            <p:ph type="sldNum" sz="quarter" idx="12"/>
          </p:nvPr>
        </p:nvSpPr>
        <p:spPr/>
        <p:txBody>
          <a:bodyPr/>
          <a:lstStyle/>
          <a:p>
            <a:fld id="{63CA2E4A-A368-4D92-88B6-22D2C01341AD}" type="slidenum">
              <a:rPr kumimoji="1" lang="ja-JP" altLang="en-US" smtClean="0"/>
              <a:t>‹#›</a:t>
            </a:fld>
            <a:endParaRPr kumimoji="1" lang="ja-JP" altLang="en-US"/>
          </a:p>
        </p:txBody>
      </p:sp>
    </p:spTree>
    <p:extLst>
      <p:ext uri="{BB962C8B-B14F-4D97-AF65-F5344CB8AC3E}">
        <p14:creationId xmlns:p14="http://schemas.microsoft.com/office/powerpoint/2010/main" val="1016507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B03A4A-B6D7-3F7C-7BDF-4D24D18A455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6D58FE3-746E-55B5-45B4-5E1DD6297D18}"/>
              </a:ext>
            </a:extLst>
          </p:cNvPr>
          <p:cNvSpPr>
            <a:spLocks noGrp="1"/>
          </p:cNvSpPr>
          <p:nvPr>
            <p:ph type="dt" sz="half" idx="10"/>
          </p:nvPr>
        </p:nvSpPr>
        <p:spPr/>
        <p:txBody>
          <a:bodyPr/>
          <a:lstStyle/>
          <a:p>
            <a:fld id="{B13BF9A5-65A4-4800-9298-82AC493893D3}" type="datetimeFigureOut">
              <a:rPr kumimoji="1" lang="ja-JP" altLang="en-US" smtClean="0"/>
              <a:t>2023/4/18</a:t>
            </a:fld>
            <a:endParaRPr kumimoji="1" lang="ja-JP" altLang="en-US"/>
          </a:p>
        </p:txBody>
      </p:sp>
      <p:sp>
        <p:nvSpPr>
          <p:cNvPr id="4" name="フッター プレースホルダー 3">
            <a:extLst>
              <a:ext uri="{FF2B5EF4-FFF2-40B4-BE49-F238E27FC236}">
                <a16:creationId xmlns:a16="http://schemas.microsoft.com/office/drawing/2014/main" id="{3D56C33A-587C-E230-BEAD-64A193A7F84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CBC4640E-9528-C473-BDBB-0C96E08C1983}"/>
              </a:ext>
            </a:extLst>
          </p:cNvPr>
          <p:cNvSpPr>
            <a:spLocks noGrp="1"/>
          </p:cNvSpPr>
          <p:nvPr>
            <p:ph type="sldNum" sz="quarter" idx="12"/>
          </p:nvPr>
        </p:nvSpPr>
        <p:spPr/>
        <p:txBody>
          <a:bodyPr/>
          <a:lstStyle/>
          <a:p>
            <a:fld id="{63CA2E4A-A368-4D92-88B6-22D2C01341AD}" type="slidenum">
              <a:rPr kumimoji="1" lang="ja-JP" altLang="en-US" smtClean="0"/>
              <a:t>‹#›</a:t>
            </a:fld>
            <a:endParaRPr kumimoji="1" lang="ja-JP" altLang="en-US"/>
          </a:p>
        </p:txBody>
      </p:sp>
    </p:spTree>
    <p:extLst>
      <p:ext uri="{BB962C8B-B14F-4D97-AF65-F5344CB8AC3E}">
        <p14:creationId xmlns:p14="http://schemas.microsoft.com/office/powerpoint/2010/main" val="1596581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97594E4-F973-6DC8-DEA2-A9FB7DBC2F9C}"/>
              </a:ext>
            </a:extLst>
          </p:cNvPr>
          <p:cNvSpPr>
            <a:spLocks noGrp="1"/>
          </p:cNvSpPr>
          <p:nvPr>
            <p:ph type="dt" sz="half" idx="10"/>
          </p:nvPr>
        </p:nvSpPr>
        <p:spPr/>
        <p:txBody>
          <a:bodyPr/>
          <a:lstStyle/>
          <a:p>
            <a:fld id="{B13BF9A5-65A4-4800-9298-82AC493893D3}" type="datetimeFigureOut">
              <a:rPr kumimoji="1" lang="ja-JP" altLang="en-US" smtClean="0"/>
              <a:t>2023/4/18</a:t>
            </a:fld>
            <a:endParaRPr kumimoji="1" lang="ja-JP" altLang="en-US"/>
          </a:p>
        </p:txBody>
      </p:sp>
      <p:sp>
        <p:nvSpPr>
          <p:cNvPr id="3" name="フッター プレースホルダー 2">
            <a:extLst>
              <a:ext uri="{FF2B5EF4-FFF2-40B4-BE49-F238E27FC236}">
                <a16:creationId xmlns:a16="http://schemas.microsoft.com/office/drawing/2014/main" id="{4C798F79-FA74-87EE-1C26-F196AFC072C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C3C8E13-91D9-C4DD-D118-386681205D40}"/>
              </a:ext>
            </a:extLst>
          </p:cNvPr>
          <p:cNvSpPr>
            <a:spLocks noGrp="1"/>
          </p:cNvSpPr>
          <p:nvPr>
            <p:ph type="sldNum" sz="quarter" idx="12"/>
          </p:nvPr>
        </p:nvSpPr>
        <p:spPr/>
        <p:txBody>
          <a:bodyPr/>
          <a:lstStyle/>
          <a:p>
            <a:fld id="{63CA2E4A-A368-4D92-88B6-22D2C01341AD}" type="slidenum">
              <a:rPr kumimoji="1" lang="ja-JP" altLang="en-US" smtClean="0"/>
              <a:t>‹#›</a:t>
            </a:fld>
            <a:endParaRPr kumimoji="1" lang="ja-JP" altLang="en-US"/>
          </a:p>
        </p:txBody>
      </p:sp>
    </p:spTree>
    <p:extLst>
      <p:ext uri="{BB962C8B-B14F-4D97-AF65-F5344CB8AC3E}">
        <p14:creationId xmlns:p14="http://schemas.microsoft.com/office/powerpoint/2010/main" val="4018236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C93FEF-46C6-C388-6B8F-9A7B9D6EDC37}"/>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F76B65-6AA3-B17F-C5A4-F2117E519449}"/>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BB8A0E6-B295-D2A4-D480-5391C2D1022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F73BBF9-2A12-7F38-E93B-1C233D2A2FBF}"/>
              </a:ext>
            </a:extLst>
          </p:cNvPr>
          <p:cNvSpPr>
            <a:spLocks noGrp="1"/>
          </p:cNvSpPr>
          <p:nvPr>
            <p:ph type="dt" sz="half" idx="10"/>
          </p:nvPr>
        </p:nvSpPr>
        <p:spPr/>
        <p:txBody>
          <a:bodyPr/>
          <a:lstStyle/>
          <a:p>
            <a:fld id="{B13BF9A5-65A4-4800-9298-82AC493893D3}" type="datetimeFigureOut">
              <a:rPr kumimoji="1" lang="ja-JP" altLang="en-US" smtClean="0"/>
              <a:t>2023/4/18</a:t>
            </a:fld>
            <a:endParaRPr kumimoji="1" lang="ja-JP" altLang="en-US"/>
          </a:p>
        </p:txBody>
      </p:sp>
      <p:sp>
        <p:nvSpPr>
          <p:cNvPr id="6" name="フッター プレースホルダー 5">
            <a:extLst>
              <a:ext uri="{FF2B5EF4-FFF2-40B4-BE49-F238E27FC236}">
                <a16:creationId xmlns:a16="http://schemas.microsoft.com/office/drawing/2014/main" id="{04672D97-B2B4-F84B-8E4C-A2244320A30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8144F8A-5A52-FD80-CA33-B9EE2E0B5E77}"/>
              </a:ext>
            </a:extLst>
          </p:cNvPr>
          <p:cNvSpPr>
            <a:spLocks noGrp="1"/>
          </p:cNvSpPr>
          <p:nvPr>
            <p:ph type="sldNum" sz="quarter" idx="12"/>
          </p:nvPr>
        </p:nvSpPr>
        <p:spPr/>
        <p:txBody>
          <a:bodyPr/>
          <a:lstStyle/>
          <a:p>
            <a:fld id="{63CA2E4A-A368-4D92-88B6-22D2C01341AD}" type="slidenum">
              <a:rPr kumimoji="1" lang="ja-JP" altLang="en-US" smtClean="0"/>
              <a:t>‹#›</a:t>
            </a:fld>
            <a:endParaRPr kumimoji="1" lang="ja-JP" altLang="en-US"/>
          </a:p>
        </p:txBody>
      </p:sp>
    </p:spTree>
    <p:extLst>
      <p:ext uri="{BB962C8B-B14F-4D97-AF65-F5344CB8AC3E}">
        <p14:creationId xmlns:p14="http://schemas.microsoft.com/office/powerpoint/2010/main" val="794825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3A54D2-D896-B146-724C-C1FE2E6142DD}"/>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D16AD32D-493A-9BFD-CCF7-8A5A6CF30DD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a:extLst>
              <a:ext uri="{FF2B5EF4-FFF2-40B4-BE49-F238E27FC236}">
                <a16:creationId xmlns:a16="http://schemas.microsoft.com/office/drawing/2014/main" id="{F9CCF245-BC2E-42B1-070C-B29AF49DB31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12C969B-C1EC-34B8-5685-F9687FA98A81}"/>
              </a:ext>
            </a:extLst>
          </p:cNvPr>
          <p:cNvSpPr>
            <a:spLocks noGrp="1"/>
          </p:cNvSpPr>
          <p:nvPr>
            <p:ph type="dt" sz="half" idx="10"/>
          </p:nvPr>
        </p:nvSpPr>
        <p:spPr/>
        <p:txBody>
          <a:bodyPr/>
          <a:lstStyle/>
          <a:p>
            <a:fld id="{B13BF9A5-65A4-4800-9298-82AC493893D3}" type="datetimeFigureOut">
              <a:rPr kumimoji="1" lang="ja-JP" altLang="en-US" smtClean="0"/>
              <a:t>2023/4/18</a:t>
            </a:fld>
            <a:endParaRPr kumimoji="1" lang="ja-JP" altLang="en-US"/>
          </a:p>
        </p:txBody>
      </p:sp>
      <p:sp>
        <p:nvSpPr>
          <p:cNvPr id="6" name="フッター プレースホルダー 5">
            <a:extLst>
              <a:ext uri="{FF2B5EF4-FFF2-40B4-BE49-F238E27FC236}">
                <a16:creationId xmlns:a16="http://schemas.microsoft.com/office/drawing/2014/main" id="{B61BB002-EE08-3440-4360-37EE165FBE2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E2F85F5-324E-5A07-C22C-E0AE81142E16}"/>
              </a:ext>
            </a:extLst>
          </p:cNvPr>
          <p:cNvSpPr>
            <a:spLocks noGrp="1"/>
          </p:cNvSpPr>
          <p:nvPr>
            <p:ph type="sldNum" sz="quarter" idx="12"/>
          </p:nvPr>
        </p:nvSpPr>
        <p:spPr/>
        <p:txBody>
          <a:bodyPr/>
          <a:lstStyle/>
          <a:p>
            <a:fld id="{63CA2E4A-A368-4D92-88B6-22D2C01341AD}" type="slidenum">
              <a:rPr kumimoji="1" lang="ja-JP" altLang="en-US" smtClean="0"/>
              <a:t>‹#›</a:t>
            </a:fld>
            <a:endParaRPr kumimoji="1" lang="ja-JP" altLang="en-US"/>
          </a:p>
        </p:txBody>
      </p:sp>
    </p:spTree>
    <p:extLst>
      <p:ext uri="{BB962C8B-B14F-4D97-AF65-F5344CB8AC3E}">
        <p14:creationId xmlns:p14="http://schemas.microsoft.com/office/powerpoint/2010/main" val="998734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775655-D6C8-6DE8-14D1-47C6E0E4F9A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252D43C-0B56-D26D-C92A-4753D5E3954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DB42EE2-FA09-A466-3869-290C57C5B339}"/>
              </a:ext>
            </a:extLst>
          </p:cNvPr>
          <p:cNvSpPr>
            <a:spLocks noGrp="1"/>
          </p:cNvSpPr>
          <p:nvPr>
            <p:ph type="dt" sz="half" idx="10"/>
          </p:nvPr>
        </p:nvSpPr>
        <p:spPr/>
        <p:txBody>
          <a:bodyPr/>
          <a:lstStyle/>
          <a:p>
            <a:fld id="{B13BF9A5-65A4-4800-9298-82AC493893D3}" type="datetimeFigureOut">
              <a:rPr kumimoji="1" lang="ja-JP" altLang="en-US" smtClean="0"/>
              <a:t>2023/4/18</a:t>
            </a:fld>
            <a:endParaRPr kumimoji="1" lang="ja-JP" altLang="en-US"/>
          </a:p>
        </p:txBody>
      </p:sp>
      <p:sp>
        <p:nvSpPr>
          <p:cNvPr id="5" name="フッター プレースホルダー 4">
            <a:extLst>
              <a:ext uri="{FF2B5EF4-FFF2-40B4-BE49-F238E27FC236}">
                <a16:creationId xmlns:a16="http://schemas.microsoft.com/office/drawing/2014/main" id="{17E433F1-54DA-A4C2-9AD0-161013A86D2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5324047-B452-DAF8-AAC6-9E8B12DFA023}"/>
              </a:ext>
            </a:extLst>
          </p:cNvPr>
          <p:cNvSpPr>
            <a:spLocks noGrp="1"/>
          </p:cNvSpPr>
          <p:nvPr>
            <p:ph type="sldNum" sz="quarter" idx="12"/>
          </p:nvPr>
        </p:nvSpPr>
        <p:spPr/>
        <p:txBody>
          <a:bodyPr/>
          <a:lstStyle/>
          <a:p>
            <a:fld id="{63CA2E4A-A368-4D92-88B6-22D2C01341AD}" type="slidenum">
              <a:rPr kumimoji="1" lang="ja-JP" altLang="en-US" smtClean="0"/>
              <a:t>‹#›</a:t>
            </a:fld>
            <a:endParaRPr kumimoji="1" lang="ja-JP" altLang="en-US"/>
          </a:p>
        </p:txBody>
      </p:sp>
    </p:spTree>
    <p:extLst>
      <p:ext uri="{BB962C8B-B14F-4D97-AF65-F5344CB8AC3E}">
        <p14:creationId xmlns:p14="http://schemas.microsoft.com/office/powerpoint/2010/main" val="2671346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294278A-E35E-5293-4F1F-DF292EFA61A5}"/>
              </a:ext>
            </a:extLst>
          </p:cNvPr>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DDB212F-FC29-DC6D-5C26-40EC0E91FF77}"/>
              </a:ext>
            </a:extLst>
          </p:cNvPr>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BD254AB-D5D5-4B59-3CD0-72CE783CD72F}"/>
              </a:ext>
            </a:extLst>
          </p:cNvPr>
          <p:cNvSpPr>
            <a:spLocks noGrp="1"/>
          </p:cNvSpPr>
          <p:nvPr>
            <p:ph type="dt" sz="half" idx="10"/>
          </p:nvPr>
        </p:nvSpPr>
        <p:spPr/>
        <p:txBody>
          <a:bodyPr/>
          <a:lstStyle/>
          <a:p>
            <a:fld id="{B13BF9A5-65A4-4800-9298-82AC493893D3}" type="datetimeFigureOut">
              <a:rPr kumimoji="1" lang="ja-JP" altLang="en-US" smtClean="0"/>
              <a:t>2023/4/18</a:t>
            </a:fld>
            <a:endParaRPr kumimoji="1" lang="ja-JP" altLang="en-US"/>
          </a:p>
        </p:txBody>
      </p:sp>
      <p:sp>
        <p:nvSpPr>
          <p:cNvPr id="5" name="フッター プレースホルダー 4">
            <a:extLst>
              <a:ext uri="{FF2B5EF4-FFF2-40B4-BE49-F238E27FC236}">
                <a16:creationId xmlns:a16="http://schemas.microsoft.com/office/drawing/2014/main" id="{F5794380-5312-0DDD-3F73-B7E052466CB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789BCFF-66C1-E64A-C4B6-0C995389D620}"/>
              </a:ext>
            </a:extLst>
          </p:cNvPr>
          <p:cNvSpPr>
            <a:spLocks noGrp="1"/>
          </p:cNvSpPr>
          <p:nvPr>
            <p:ph type="sldNum" sz="quarter" idx="12"/>
          </p:nvPr>
        </p:nvSpPr>
        <p:spPr/>
        <p:txBody>
          <a:bodyPr/>
          <a:lstStyle/>
          <a:p>
            <a:fld id="{63CA2E4A-A368-4D92-88B6-22D2C01341AD}" type="slidenum">
              <a:rPr kumimoji="1" lang="ja-JP" altLang="en-US" smtClean="0"/>
              <a:t>‹#›</a:t>
            </a:fld>
            <a:endParaRPr kumimoji="1" lang="ja-JP" altLang="en-US"/>
          </a:p>
        </p:txBody>
      </p:sp>
    </p:spTree>
    <p:extLst>
      <p:ext uri="{BB962C8B-B14F-4D97-AF65-F5344CB8AC3E}">
        <p14:creationId xmlns:p14="http://schemas.microsoft.com/office/powerpoint/2010/main" val="2903349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CF7D500-2E85-2D6D-0617-32D197A5453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583EE10-B1AE-7364-7728-2523004ECF7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D361D1A-5A3D-6E66-0081-68076B62F39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13BF9A5-65A4-4800-9298-82AC493893D3}" type="datetimeFigureOut">
              <a:rPr kumimoji="1" lang="ja-JP" altLang="en-US" smtClean="0"/>
              <a:t>2023/4/18</a:t>
            </a:fld>
            <a:endParaRPr kumimoji="1" lang="ja-JP" altLang="en-US"/>
          </a:p>
        </p:txBody>
      </p:sp>
      <p:sp>
        <p:nvSpPr>
          <p:cNvPr id="5" name="フッター プレースホルダー 4">
            <a:extLst>
              <a:ext uri="{FF2B5EF4-FFF2-40B4-BE49-F238E27FC236}">
                <a16:creationId xmlns:a16="http://schemas.microsoft.com/office/drawing/2014/main" id="{DA63F37A-0A84-3D81-5826-E69FFB08B58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55C8AEE-A587-65F0-2E76-38F77EC4A7E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3CA2E4A-A368-4D92-88B6-22D2C01341AD}" type="slidenum">
              <a:rPr kumimoji="1" lang="ja-JP" altLang="en-US" smtClean="0"/>
              <a:t>‹#›</a:t>
            </a:fld>
            <a:endParaRPr kumimoji="1" lang="ja-JP" altLang="en-US"/>
          </a:p>
        </p:txBody>
      </p:sp>
    </p:spTree>
    <p:extLst>
      <p:ext uri="{BB962C8B-B14F-4D97-AF65-F5344CB8AC3E}">
        <p14:creationId xmlns:p14="http://schemas.microsoft.com/office/powerpoint/2010/main" val="24041302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fif"/><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fif"/><Relationship Id="rId9" Type="http://schemas.openxmlformats.org/officeDocument/2006/relationships/image" Target="../media/image15.jpg"/></Relationships>
</file>

<file path=ppt/slides/_rels/slide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jpeg"/><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31.jp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jpg"/><Relationship Id="rId5" Type="http://schemas.openxmlformats.org/officeDocument/2006/relationships/image" Target="../media/image42.jpeg"/><Relationship Id="rId4" Type="http://schemas.openxmlformats.org/officeDocument/2006/relationships/image" Target="../media/image4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004507C7-B7AF-07CE-9DCE-0484574CD4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0303" y="5809552"/>
            <a:ext cx="1961323" cy="916819"/>
          </a:xfrm>
          <a:prstGeom prst="rect">
            <a:avLst/>
          </a:prstGeom>
        </p:spPr>
      </p:pic>
      <p:sp>
        <p:nvSpPr>
          <p:cNvPr id="4" name="テキスト ボックス 3">
            <a:extLst>
              <a:ext uri="{FF2B5EF4-FFF2-40B4-BE49-F238E27FC236}">
                <a16:creationId xmlns:a16="http://schemas.microsoft.com/office/drawing/2014/main" id="{5909A4A0-401D-8132-4717-96B24523DA63}"/>
              </a:ext>
            </a:extLst>
          </p:cNvPr>
          <p:cNvSpPr txBox="1"/>
          <p:nvPr/>
        </p:nvSpPr>
        <p:spPr>
          <a:xfrm>
            <a:off x="1937250" y="772046"/>
            <a:ext cx="6122505" cy="584775"/>
          </a:xfrm>
          <a:prstGeom prst="rect">
            <a:avLst/>
          </a:prstGeom>
          <a:noFill/>
        </p:spPr>
        <p:txBody>
          <a:bodyPr wrap="square" rtlCol="0">
            <a:spAutoFit/>
          </a:bodyPr>
          <a:lstStyle/>
          <a:p>
            <a:r>
              <a:rPr lang="ja-JP" altLang="en-US" sz="3200" b="1" dirty="0">
                <a:solidFill>
                  <a:srgbClr val="002060"/>
                </a:solidFill>
                <a:latin typeface="Meiryo UI" panose="020B0604030504040204" pitchFamily="50" charset="-128"/>
                <a:ea typeface="Meiryo UI" panose="020B0604030504040204" pitchFamily="50" charset="-128"/>
              </a:rPr>
              <a:t>「秋田銘醸株式会社のご案内」</a:t>
            </a:r>
          </a:p>
        </p:txBody>
      </p:sp>
      <p:pic>
        <p:nvPicPr>
          <p:cNvPr id="5" name="図 4">
            <a:extLst>
              <a:ext uri="{FF2B5EF4-FFF2-40B4-BE49-F238E27FC236}">
                <a16:creationId xmlns:a16="http://schemas.microsoft.com/office/drawing/2014/main" id="{BF76EBFF-7145-CC60-8F8E-579621846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76" y="1435194"/>
            <a:ext cx="8538441" cy="4156907"/>
          </a:xfrm>
          <a:prstGeom prst="rect">
            <a:avLst/>
          </a:prstGeom>
        </p:spPr>
      </p:pic>
    </p:spTree>
    <p:extLst>
      <p:ext uri="{BB962C8B-B14F-4D97-AF65-F5344CB8AC3E}">
        <p14:creationId xmlns:p14="http://schemas.microsoft.com/office/powerpoint/2010/main" val="1676050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グループ化 16">
            <a:extLst>
              <a:ext uri="{FF2B5EF4-FFF2-40B4-BE49-F238E27FC236}">
                <a16:creationId xmlns:a16="http://schemas.microsoft.com/office/drawing/2014/main" id="{1815FAB1-A214-6FDE-9F5A-76CDDAF72DA5}"/>
              </a:ext>
            </a:extLst>
          </p:cNvPr>
          <p:cNvGrpSpPr/>
          <p:nvPr/>
        </p:nvGrpSpPr>
        <p:grpSpPr>
          <a:xfrm>
            <a:off x="4989550" y="738911"/>
            <a:ext cx="4034742" cy="3520199"/>
            <a:chOff x="7560057" y="1354846"/>
            <a:chExt cx="4337812" cy="2624660"/>
          </a:xfrm>
        </p:grpSpPr>
        <p:pic>
          <p:nvPicPr>
            <p:cNvPr id="9" name="図 8">
              <a:extLst>
                <a:ext uri="{FF2B5EF4-FFF2-40B4-BE49-F238E27FC236}">
                  <a16:creationId xmlns:a16="http://schemas.microsoft.com/office/drawing/2014/main" id="{4B584BA5-4273-C840-19F1-1E90982CA1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7861" y="1714500"/>
              <a:ext cx="3020008" cy="2265006"/>
            </a:xfrm>
            <a:prstGeom prst="rect">
              <a:avLst/>
            </a:prstGeom>
          </p:spPr>
        </p:pic>
        <p:pic>
          <p:nvPicPr>
            <p:cNvPr id="7" name="図 6">
              <a:extLst>
                <a:ext uri="{FF2B5EF4-FFF2-40B4-BE49-F238E27FC236}">
                  <a16:creationId xmlns:a16="http://schemas.microsoft.com/office/drawing/2014/main" id="{33BDB766-4E65-66E0-521C-990AB4A09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0057" y="1354846"/>
              <a:ext cx="2635608" cy="1754326"/>
            </a:xfrm>
            <a:prstGeom prst="rect">
              <a:avLst/>
            </a:prstGeom>
          </p:spPr>
        </p:pic>
        <p:cxnSp>
          <p:nvCxnSpPr>
            <p:cNvPr id="11" name="直線コネクタ 10">
              <a:extLst>
                <a:ext uri="{FF2B5EF4-FFF2-40B4-BE49-F238E27FC236}">
                  <a16:creationId xmlns:a16="http://schemas.microsoft.com/office/drawing/2014/main" id="{09F99A06-CAAF-3278-5662-4B2A366ED935}"/>
                </a:ext>
              </a:extLst>
            </p:cNvPr>
            <p:cNvCxnSpPr>
              <a:cxnSpLocks/>
            </p:cNvCxnSpPr>
            <p:nvPr/>
          </p:nvCxnSpPr>
          <p:spPr>
            <a:xfrm>
              <a:off x="8994710" y="1554866"/>
              <a:ext cx="1511559" cy="1045311"/>
            </a:xfrm>
            <a:prstGeom prst="line">
              <a:avLst/>
            </a:prstGeom>
            <a:ln>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B2CE1CB3-D018-9BC8-8D76-B214D529DB66}"/>
                </a:ext>
              </a:extLst>
            </p:cNvPr>
            <p:cNvCxnSpPr>
              <a:cxnSpLocks/>
            </p:cNvCxnSpPr>
            <p:nvPr/>
          </p:nvCxnSpPr>
          <p:spPr>
            <a:xfrm flipV="1">
              <a:off x="8720903" y="2781196"/>
              <a:ext cx="1784933" cy="146957"/>
            </a:xfrm>
            <a:prstGeom prst="line">
              <a:avLst/>
            </a:prstGeom>
            <a:ln>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sp>
        <p:nvSpPr>
          <p:cNvPr id="2" name="タイトル 1">
            <a:extLst>
              <a:ext uri="{FF2B5EF4-FFF2-40B4-BE49-F238E27FC236}">
                <a16:creationId xmlns:a16="http://schemas.microsoft.com/office/drawing/2014/main" id="{8815678D-E712-7E0A-60BC-7273294BA747}"/>
              </a:ext>
            </a:extLst>
          </p:cNvPr>
          <p:cNvSpPr>
            <a:spLocks noGrp="1"/>
          </p:cNvSpPr>
          <p:nvPr>
            <p:ph type="title"/>
          </p:nvPr>
        </p:nvSpPr>
        <p:spPr>
          <a:xfrm>
            <a:off x="0" y="-3720"/>
            <a:ext cx="9144000" cy="540616"/>
          </a:xfrm>
          <a:solidFill>
            <a:srgbClr val="002060"/>
          </a:solidFill>
        </p:spPr>
        <p:txBody>
          <a:bodyPr>
            <a:normAutofit/>
          </a:bodyPr>
          <a:lstStyle/>
          <a:p>
            <a:pPr algn="ctr"/>
            <a:r>
              <a:rPr lang="ja-JP" altLang="en-US" sz="2800" b="1" dirty="0">
                <a:solidFill>
                  <a:schemeClr val="bg1"/>
                </a:solidFill>
                <a:latin typeface="Meiryo UI" panose="020B0604030504040204" pitchFamily="50" charset="-128"/>
                <a:ea typeface="Meiryo UI" panose="020B0604030504040204" pitchFamily="50" charset="-128"/>
              </a:rPr>
              <a:t>　秋田銘醸・美酒爛漫とは</a:t>
            </a:r>
          </a:p>
        </p:txBody>
      </p:sp>
      <p:pic>
        <p:nvPicPr>
          <p:cNvPr id="8" name="図 7">
            <a:extLst>
              <a:ext uri="{FF2B5EF4-FFF2-40B4-BE49-F238E27FC236}">
                <a16:creationId xmlns:a16="http://schemas.microsoft.com/office/drawing/2014/main" id="{498F0FEE-C3EE-66CB-DE7F-A9CEF578B8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5549" y="3293831"/>
            <a:ext cx="2567933" cy="1818953"/>
          </a:xfrm>
          <a:prstGeom prst="rect">
            <a:avLst/>
          </a:prstGeom>
        </p:spPr>
      </p:pic>
      <p:grpSp>
        <p:nvGrpSpPr>
          <p:cNvPr id="3" name="グループ化 2">
            <a:extLst>
              <a:ext uri="{FF2B5EF4-FFF2-40B4-BE49-F238E27FC236}">
                <a16:creationId xmlns:a16="http://schemas.microsoft.com/office/drawing/2014/main" id="{3F454F9C-4BE3-1228-6928-CDA939D74F97}"/>
              </a:ext>
            </a:extLst>
          </p:cNvPr>
          <p:cNvGrpSpPr/>
          <p:nvPr/>
        </p:nvGrpSpPr>
        <p:grpSpPr>
          <a:xfrm>
            <a:off x="196522" y="871499"/>
            <a:ext cx="5118163" cy="5247590"/>
            <a:chOff x="207796" y="1007178"/>
            <a:chExt cx="5118163" cy="5247590"/>
          </a:xfrm>
        </p:grpSpPr>
        <p:pic>
          <p:nvPicPr>
            <p:cNvPr id="18" name="Picture 2" descr="C:\WINDOWS\ﾃﾞｽｸﾄｯﾌﾟ\爛漫ロゴ 横.jpg">
              <a:extLst>
                <a:ext uri="{FF2B5EF4-FFF2-40B4-BE49-F238E27FC236}">
                  <a16:creationId xmlns:a16="http://schemas.microsoft.com/office/drawing/2014/main" id="{E9E76724-CB5F-82EF-9C03-C2C2BEE48C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5824" y="4592016"/>
              <a:ext cx="853283" cy="349346"/>
            </a:xfrm>
            <a:prstGeom prst="rect">
              <a:avLst/>
            </a:prstGeom>
            <a:noFill/>
            <a:extLst>
              <a:ext uri="{909E8E84-426E-40DD-AFC4-6F175D3DCCD1}">
                <a14:hiddenFill xmlns:a14="http://schemas.microsoft.com/office/drawing/2010/main">
                  <a:solidFill>
                    <a:srgbClr val="FFFFFF"/>
                  </a:solidFill>
                </a14:hiddenFill>
              </a:ext>
            </a:extLst>
          </p:spPr>
        </p:pic>
        <p:sp>
          <p:nvSpPr>
            <p:cNvPr id="21" name="テキスト ボックス 20">
              <a:extLst>
                <a:ext uri="{FF2B5EF4-FFF2-40B4-BE49-F238E27FC236}">
                  <a16:creationId xmlns:a16="http://schemas.microsoft.com/office/drawing/2014/main" id="{5C2EC621-6AD8-A0A5-871B-0902C46F0D9E}"/>
                </a:ext>
              </a:extLst>
            </p:cNvPr>
            <p:cNvSpPr txBox="1"/>
            <p:nvPr/>
          </p:nvSpPr>
          <p:spPr>
            <a:xfrm>
              <a:off x="207796" y="1007178"/>
              <a:ext cx="5118163" cy="5247590"/>
            </a:xfrm>
            <a:prstGeom prst="rect">
              <a:avLst/>
            </a:prstGeom>
            <a:noFill/>
          </p:spPr>
          <p:txBody>
            <a:bodyPr wrap="square">
              <a:spAutoFit/>
            </a:bodyPr>
            <a:lstStyle/>
            <a:p>
              <a:r>
                <a:rPr lang="ja-JP" altLang="en-US" sz="2000" b="1" dirty="0">
                  <a:solidFill>
                    <a:srgbClr val="002060"/>
                  </a:solidFill>
                  <a:latin typeface="Meiryo UI" panose="020B0604030504040204" pitchFamily="50" charset="-128"/>
                  <a:ea typeface="Meiryo UI" panose="020B0604030504040204" pitchFamily="50" charset="-128"/>
                </a:rPr>
                <a:t>美酒爛漫醸造元 秋田銘醸株式会社の所在地は</a:t>
              </a:r>
              <a:r>
                <a:rPr lang="ja-JP" altLang="en-US" sz="2000" b="1" u="sng" dirty="0">
                  <a:solidFill>
                    <a:srgbClr val="FF0000"/>
                  </a:solidFill>
                  <a:latin typeface="Meiryo UI" panose="020B0604030504040204" pitchFamily="50" charset="-128"/>
                  <a:ea typeface="Meiryo UI" panose="020B0604030504040204" pitchFamily="50" charset="-128"/>
                </a:rPr>
                <a:t>秋田県湯沢市</a:t>
              </a:r>
              <a:r>
                <a:rPr lang="ja-JP" altLang="en-US" sz="2000" b="1" dirty="0">
                  <a:solidFill>
                    <a:srgbClr val="002060"/>
                  </a:solidFill>
                  <a:latin typeface="Meiryo UI" panose="020B0604030504040204" pitchFamily="50" charset="-128"/>
                  <a:ea typeface="Meiryo UI" panose="020B0604030504040204" pitchFamily="50" charset="-128"/>
                </a:rPr>
                <a:t>（秋田県南玄関口）。</a:t>
              </a:r>
              <a:endParaRPr lang="en-US" altLang="ja-JP" sz="2000" b="1" dirty="0">
                <a:solidFill>
                  <a:srgbClr val="002060"/>
                </a:solidFill>
                <a:latin typeface="Meiryo UI" panose="020B0604030504040204" pitchFamily="50" charset="-128"/>
                <a:ea typeface="Meiryo UI" panose="020B0604030504040204" pitchFamily="50" charset="-128"/>
              </a:endParaRPr>
            </a:p>
            <a:p>
              <a:endParaRPr lang="en-US" altLang="ja-JP" sz="11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秋田県湯沢市は、良質米と豊かな水、気候風土が酒造りに適した地域（豪雪地帯）のため、藩政時代から多くの酒蔵があり、「東北の灘」と呼ばれていました。</a:t>
              </a:r>
              <a:endParaRPr lang="en-US" altLang="ja-JP" sz="2000" b="1" dirty="0">
                <a:solidFill>
                  <a:srgbClr val="002060"/>
                </a:solidFill>
                <a:latin typeface="Meiryo UI" panose="020B0604030504040204" pitchFamily="50" charset="-128"/>
                <a:ea typeface="Meiryo UI" panose="020B0604030504040204" pitchFamily="50" charset="-128"/>
              </a:endParaRPr>
            </a:p>
            <a:p>
              <a:endParaRPr lang="en-US" altLang="ja-JP" sz="11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そのまろやかで奥深い</a:t>
              </a:r>
              <a:r>
                <a:rPr lang="ja-JP" altLang="en-US" sz="2000" b="1" u="sng" dirty="0">
                  <a:solidFill>
                    <a:srgbClr val="FF0000"/>
                  </a:solidFill>
                  <a:latin typeface="Meiryo UI" panose="020B0604030504040204" pitchFamily="50" charset="-128"/>
                  <a:ea typeface="Meiryo UI" panose="020B0604030504040204" pitchFamily="50" charset="-128"/>
                </a:rPr>
                <a:t>秋田酒を全国展開</a:t>
              </a:r>
              <a:r>
                <a:rPr lang="ja-JP" altLang="en-US" sz="2000" b="1" dirty="0">
                  <a:solidFill>
                    <a:srgbClr val="002060"/>
                  </a:solidFill>
                  <a:latin typeface="Meiryo UI" panose="020B0604030504040204" pitchFamily="50" charset="-128"/>
                  <a:ea typeface="Meiryo UI" panose="020B0604030504040204" pitchFamily="50" charset="-128"/>
                </a:rPr>
                <a:t>する目的で、県内酒造家や政財界等の有志によって、</a:t>
              </a:r>
              <a:r>
                <a:rPr lang="en-US" altLang="ja-JP" sz="2000" b="1" dirty="0">
                  <a:solidFill>
                    <a:srgbClr val="002060"/>
                  </a:solidFill>
                  <a:latin typeface="Meiryo UI" panose="020B0604030504040204" pitchFamily="50" charset="-128"/>
                  <a:ea typeface="Meiryo UI" panose="020B0604030504040204" pitchFamily="50" charset="-128"/>
                </a:rPr>
                <a:t>1922</a:t>
              </a:r>
              <a:r>
                <a:rPr lang="ja-JP" altLang="en-US" sz="2000" b="1" dirty="0">
                  <a:solidFill>
                    <a:srgbClr val="002060"/>
                  </a:solidFill>
                  <a:latin typeface="Meiryo UI" panose="020B0604030504040204" pitchFamily="50" charset="-128"/>
                  <a:ea typeface="Meiryo UI" panose="020B0604030504040204" pitchFamily="50" charset="-128"/>
                </a:rPr>
                <a:t>年（大正</a:t>
              </a:r>
              <a:r>
                <a:rPr lang="en-US" altLang="ja-JP" sz="2000" b="1" dirty="0">
                  <a:solidFill>
                    <a:srgbClr val="002060"/>
                  </a:solidFill>
                  <a:latin typeface="Meiryo UI" panose="020B0604030504040204" pitchFamily="50" charset="-128"/>
                  <a:ea typeface="Meiryo UI" panose="020B0604030504040204" pitchFamily="50" charset="-128"/>
                </a:rPr>
                <a:t>11</a:t>
              </a:r>
              <a:r>
                <a:rPr lang="ja-JP" altLang="en-US" sz="2000" b="1" dirty="0">
                  <a:solidFill>
                    <a:srgbClr val="002060"/>
                  </a:solidFill>
                  <a:latin typeface="Meiryo UI" panose="020B0604030504040204" pitchFamily="50" charset="-128"/>
                  <a:ea typeface="Meiryo UI" panose="020B0604030504040204" pitchFamily="50" charset="-128"/>
                </a:rPr>
                <a:t>年）秋田銘醸㈱を設立し、</a:t>
              </a:r>
              <a:endParaRPr lang="en-US" altLang="ja-JP" sz="20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お陰様で今年「</a:t>
              </a:r>
              <a:r>
                <a:rPr lang="en-US" altLang="ja-JP" sz="2000" b="1" dirty="0">
                  <a:solidFill>
                    <a:srgbClr val="002060"/>
                  </a:solidFill>
                  <a:latin typeface="Meiryo UI" panose="020B0604030504040204" pitchFamily="50" charset="-128"/>
                  <a:ea typeface="Meiryo UI" panose="020B0604030504040204" pitchFamily="50" charset="-128"/>
                </a:rPr>
                <a:t>100</a:t>
              </a:r>
              <a:r>
                <a:rPr lang="ja-JP" altLang="en-US" sz="2000" b="1" dirty="0">
                  <a:solidFill>
                    <a:srgbClr val="002060"/>
                  </a:solidFill>
                  <a:latin typeface="Meiryo UI" panose="020B0604030504040204" pitchFamily="50" charset="-128"/>
                  <a:ea typeface="Meiryo UI" panose="020B0604030504040204" pitchFamily="50" charset="-128"/>
                </a:rPr>
                <a:t>周年」を迎えました。</a:t>
              </a:r>
              <a:endParaRPr lang="en-US" altLang="ja-JP" sz="2000" b="1" dirty="0">
                <a:solidFill>
                  <a:srgbClr val="002060"/>
                </a:solidFill>
                <a:latin typeface="Meiryo UI" panose="020B0604030504040204" pitchFamily="50" charset="-128"/>
                <a:ea typeface="Meiryo UI" panose="020B0604030504040204" pitchFamily="50" charset="-128"/>
              </a:endParaRPr>
            </a:p>
            <a:p>
              <a:endParaRPr lang="en-US" altLang="ja-JP" sz="11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商標　　　　　 は一般公募によって決定しました。</a:t>
              </a:r>
              <a:endParaRPr lang="en-US" altLang="ja-JP" sz="2000" b="1" dirty="0">
                <a:solidFill>
                  <a:srgbClr val="002060"/>
                </a:solidFill>
                <a:latin typeface="Meiryo UI" panose="020B0604030504040204" pitchFamily="50" charset="-128"/>
                <a:ea typeface="Meiryo UI" panose="020B0604030504040204" pitchFamily="50" charset="-128"/>
              </a:endParaRPr>
            </a:p>
            <a:p>
              <a:endParaRPr lang="en-US" altLang="ja-JP" sz="11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現在は</a:t>
              </a:r>
              <a:r>
                <a:rPr lang="en-US" altLang="ja-JP" sz="2000" b="1" dirty="0">
                  <a:solidFill>
                    <a:srgbClr val="002060"/>
                  </a:solidFill>
                  <a:latin typeface="Meiryo UI" panose="020B0604030504040204" pitchFamily="50" charset="-128"/>
                  <a:ea typeface="Meiryo UI" panose="020B0604030504040204" pitchFamily="50" charset="-128"/>
                </a:rPr>
                <a:t>8</a:t>
              </a:r>
              <a:r>
                <a:rPr lang="ja-JP" altLang="en-US" sz="2000" b="1" dirty="0">
                  <a:solidFill>
                    <a:srgbClr val="002060"/>
                  </a:solidFill>
                  <a:latin typeface="Meiryo UI" panose="020B0604030504040204" pitchFamily="50" charset="-128"/>
                  <a:ea typeface="Meiryo UI" panose="020B0604030504040204" pitchFamily="50" charset="-128"/>
                </a:rPr>
                <a:t>代目蔵元　京野　學</a:t>
              </a:r>
              <a:endParaRPr lang="en-US" altLang="ja-JP" sz="2000" b="1" dirty="0">
                <a:solidFill>
                  <a:srgbClr val="002060"/>
                </a:solidFill>
                <a:latin typeface="Meiryo UI" panose="020B0604030504040204" pitchFamily="50" charset="-128"/>
                <a:ea typeface="Meiryo UI" panose="020B0604030504040204" pitchFamily="50" charset="-128"/>
              </a:endParaRPr>
            </a:p>
            <a:p>
              <a:endParaRPr lang="en-US" altLang="ja-JP" sz="11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現生産量は全国３０位以内</a:t>
              </a:r>
              <a:r>
                <a:rPr lang="en-US" altLang="ja-JP" sz="2000" b="1" dirty="0">
                  <a:solidFill>
                    <a:srgbClr val="002060"/>
                  </a:solidFill>
                  <a:latin typeface="Meiryo UI" panose="020B0604030504040204" pitchFamily="50" charset="-128"/>
                  <a:ea typeface="Meiryo UI" panose="020B0604030504040204" pitchFamily="50" charset="-128"/>
                </a:rPr>
                <a:t>/1400</a:t>
              </a:r>
              <a:r>
                <a:rPr lang="ja-JP" altLang="en-US" sz="2000" b="1" dirty="0">
                  <a:solidFill>
                    <a:srgbClr val="002060"/>
                  </a:solidFill>
                  <a:latin typeface="Meiryo UI" panose="020B0604030504040204" pitchFamily="50" charset="-128"/>
                  <a:ea typeface="Meiryo UI" panose="020B0604030504040204" pitchFamily="50" charset="-128"/>
                </a:rPr>
                <a:t>蔵元中。</a:t>
              </a:r>
              <a:endParaRPr lang="en-US" altLang="ja-JP" sz="20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東北エリアは５位以内。</a:t>
              </a:r>
            </a:p>
          </p:txBody>
        </p:sp>
      </p:grpSp>
      <p:pic>
        <p:nvPicPr>
          <p:cNvPr id="4" name="図 3">
            <a:extLst>
              <a:ext uri="{FF2B5EF4-FFF2-40B4-BE49-F238E27FC236}">
                <a16:creationId xmlns:a16="http://schemas.microsoft.com/office/drawing/2014/main" id="{6682C569-CBC6-8CA3-A208-80C72E8CBB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6698" y="4921584"/>
            <a:ext cx="2582305" cy="1774723"/>
          </a:xfrm>
          <a:prstGeom prst="rect">
            <a:avLst/>
          </a:prstGeom>
        </p:spPr>
      </p:pic>
    </p:spTree>
    <p:extLst>
      <p:ext uri="{BB962C8B-B14F-4D97-AF65-F5344CB8AC3E}">
        <p14:creationId xmlns:p14="http://schemas.microsoft.com/office/powerpoint/2010/main" val="3756768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0">
            <a:extLst>
              <a:ext uri="{FF2B5EF4-FFF2-40B4-BE49-F238E27FC236}">
                <a16:creationId xmlns:a16="http://schemas.microsoft.com/office/drawing/2014/main" id="{EE36D034-AA24-10F1-48AE-941AF71FA149}"/>
              </a:ext>
            </a:extLst>
          </p:cNvPr>
          <p:cNvSpPr>
            <a:spLocks noChangeArrowheads="1"/>
          </p:cNvSpPr>
          <p:nvPr/>
        </p:nvSpPr>
        <p:spPr bwMode="auto">
          <a:xfrm>
            <a:off x="243025" y="670399"/>
            <a:ext cx="26759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lvl="0" eaLnBrk="1" hangingPunct="1"/>
            <a:r>
              <a:rPr lang="ja-JP" altLang="en-US" sz="2400" b="1" dirty="0">
                <a:solidFill>
                  <a:srgbClr val="002060"/>
                </a:solidFill>
                <a:latin typeface="Meiryo UI" panose="020B0604030504040204" pitchFamily="50" charset="-128"/>
                <a:ea typeface="Meiryo UI" panose="020B0604030504040204" pitchFamily="50" charset="-128"/>
              </a:rPr>
              <a:t>秋田県の南玄関口</a:t>
            </a:r>
            <a:endParaRPr lang="en-US" altLang="ja-JP" sz="2400" b="1" dirty="0">
              <a:solidFill>
                <a:srgbClr val="002060"/>
              </a:solidFill>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A9A32BF0-780E-95BD-8CB7-FAC6BCDD0C7A}"/>
              </a:ext>
            </a:extLst>
          </p:cNvPr>
          <p:cNvSpPr txBox="1"/>
          <p:nvPr/>
        </p:nvSpPr>
        <p:spPr>
          <a:xfrm>
            <a:off x="221644" y="1246396"/>
            <a:ext cx="5409170" cy="3662541"/>
          </a:xfrm>
          <a:prstGeom prst="rect">
            <a:avLst/>
          </a:prstGeom>
          <a:noFill/>
        </p:spPr>
        <p:txBody>
          <a:bodyPr wrap="square">
            <a:spAutoFit/>
          </a:bodyPr>
          <a:lstStyle/>
          <a:p>
            <a:r>
              <a:rPr lang="ja-JP" altLang="en-US" sz="1600" b="1" dirty="0">
                <a:solidFill>
                  <a:srgbClr val="002060"/>
                </a:solidFill>
                <a:latin typeface="Meiryo UI" panose="020B0604030504040204" pitchFamily="50" charset="-128"/>
                <a:ea typeface="Meiryo UI" panose="020B0604030504040204" pitchFamily="50" charset="-128"/>
              </a:rPr>
              <a:t>・日本有数の豪雪地帯。</a:t>
            </a:r>
            <a:r>
              <a:rPr lang="ja-JP" altLang="en-US" sz="1600" b="1" u="sng" dirty="0">
                <a:solidFill>
                  <a:srgbClr val="FF0000"/>
                </a:solidFill>
                <a:latin typeface="Meiryo UI" panose="020B0604030504040204" pitchFamily="50" charset="-128"/>
                <a:ea typeface="Meiryo UI" panose="020B0604030504040204" pitchFamily="50" charset="-128"/>
              </a:rPr>
              <a:t>一級河川「雄物川」</a:t>
            </a:r>
            <a:r>
              <a:rPr lang="ja-JP" altLang="en-US" sz="1600" b="1" dirty="0">
                <a:solidFill>
                  <a:srgbClr val="002060"/>
                </a:solidFill>
                <a:latin typeface="Meiryo UI" panose="020B0604030504040204" pitchFamily="50" charset="-128"/>
                <a:ea typeface="Meiryo UI" panose="020B0604030504040204" pitchFamily="50" charset="-128"/>
              </a:rPr>
              <a:t>の上流地域</a:t>
            </a:r>
            <a:endParaRPr lang="en-US" altLang="ja-JP" sz="16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1600" b="1" dirty="0">
                <a:solidFill>
                  <a:srgbClr val="002060"/>
                </a:solidFill>
                <a:latin typeface="Meiryo UI" panose="020B0604030504040204" pitchFamily="50" charset="-128"/>
                <a:ea typeface="Meiryo UI" panose="020B0604030504040204" pitchFamily="50" charset="-128"/>
              </a:rPr>
              <a:t>・平安期の才女「小野小町」の生誕の地</a:t>
            </a:r>
            <a:endParaRPr lang="en-US" altLang="ja-JP" sz="16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1600" b="1" dirty="0">
                <a:solidFill>
                  <a:srgbClr val="002060"/>
                </a:solidFill>
                <a:latin typeface="Meiryo UI" panose="020B0604030504040204" pitchFamily="50" charset="-128"/>
                <a:ea typeface="Meiryo UI" panose="020B0604030504040204" pitchFamily="50" charset="-128"/>
              </a:rPr>
              <a:t>・江戸時代から佐竹南家の城下町</a:t>
            </a:r>
            <a:endParaRPr lang="en-US" altLang="ja-JP" sz="16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1600" b="1" dirty="0">
                <a:solidFill>
                  <a:srgbClr val="002060"/>
                </a:solidFill>
                <a:latin typeface="Meiryo UI" panose="020B0604030504040204" pitchFamily="50" charset="-128"/>
                <a:ea typeface="Meiryo UI" panose="020B0604030504040204" pitchFamily="50" charset="-128"/>
              </a:rPr>
              <a:t>・</a:t>
            </a:r>
            <a:r>
              <a:rPr lang="ja-JP" altLang="en-US" sz="1600" b="1" u="sng" dirty="0">
                <a:solidFill>
                  <a:srgbClr val="FF0000"/>
                </a:solidFill>
                <a:latin typeface="Meiryo UI" panose="020B0604030504040204" pitchFamily="50" charset="-128"/>
                <a:ea typeface="Meiryo UI" panose="020B0604030504040204" pitchFamily="50" charset="-128"/>
              </a:rPr>
              <a:t>良質米</a:t>
            </a:r>
            <a:r>
              <a:rPr lang="ja-JP" altLang="en-US" sz="1600" b="1" dirty="0">
                <a:solidFill>
                  <a:srgbClr val="002060"/>
                </a:solidFill>
                <a:latin typeface="Meiryo UI" panose="020B0604030504040204" pitchFamily="50" charset="-128"/>
                <a:ea typeface="Meiryo UI" panose="020B0604030504040204" pitchFamily="50" charset="-128"/>
              </a:rPr>
              <a:t>と水が豊富な地域から</a:t>
            </a:r>
            <a:r>
              <a:rPr lang="ja-JP" altLang="en-US" sz="1600" b="1" u="sng" dirty="0">
                <a:solidFill>
                  <a:srgbClr val="FF0000"/>
                </a:solidFill>
                <a:latin typeface="Meiryo UI" panose="020B0604030504040204" pitchFamily="50" charset="-128"/>
                <a:ea typeface="Meiryo UI" panose="020B0604030504040204" pitchFamily="50" charset="-128"/>
              </a:rPr>
              <a:t>酒造業も盛ん</a:t>
            </a:r>
            <a:r>
              <a:rPr lang="ja-JP" altLang="en-US" sz="1600" b="1" dirty="0">
                <a:solidFill>
                  <a:srgbClr val="002060"/>
                </a:solidFill>
                <a:latin typeface="Meiryo UI" panose="020B0604030504040204" pitchFamily="50" charset="-128"/>
                <a:ea typeface="Meiryo UI" panose="020B0604030504040204" pitchFamily="50" charset="-128"/>
              </a:rPr>
              <a:t>であった</a:t>
            </a:r>
            <a:endParaRPr lang="en-US" altLang="ja-JP" sz="16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1600" b="1" dirty="0">
                <a:solidFill>
                  <a:srgbClr val="002060"/>
                </a:solidFill>
                <a:latin typeface="Meiryo UI" panose="020B0604030504040204" pitchFamily="50" charset="-128"/>
                <a:ea typeface="Meiryo UI" panose="020B0604030504040204" pitchFamily="50" charset="-128"/>
              </a:rPr>
              <a:t>・藩直営の院内銀山として繁栄（天保の盛り山）</a:t>
            </a:r>
            <a:endParaRPr lang="en-US" altLang="ja-JP" sz="16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1600" b="1" dirty="0">
                <a:solidFill>
                  <a:srgbClr val="002060"/>
                </a:solidFill>
                <a:latin typeface="Meiryo UI" panose="020B0604030504040204" pitchFamily="50" charset="-128"/>
                <a:ea typeface="Meiryo UI" panose="020B0604030504040204" pitchFamily="50" charset="-128"/>
              </a:rPr>
              <a:t>・名湯・秘湯が豊富（湯沢ジオパーク）</a:t>
            </a:r>
            <a:endParaRPr lang="en-US" altLang="ja-JP" sz="16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1600" b="1" dirty="0">
                <a:solidFill>
                  <a:srgbClr val="002060"/>
                </a:solidFill>
                <a:latin typeface="Meiryo UI" panose="020B0604030504040204" pitchFamily="50" charset="-128"/>
                <a:ea typeface="Meiryo UI" panose="020B0604030504040204" pitchFamily="50" charset="-128"/>
              </a:rPr>
              <a:t>・古くから受け継がれる四季折々な伝統祭り</a:t>
            </a:r>
            <a:endParaRPr lang="en-US" altLang="ja-JP" sz="16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1600" b="1" dirty="0">
                <a:solidFill>
                  <a:srgbClr val="002060"/>
                </a:solidFill>
                <a:latin typeface="Meiryo UI" panose="020B0604030504040204" pitchFamily="50" charset="-128"/>
                <a:ea typeface="Meiryo UI" panose="020B0604030504040204" pitchFamily="50" charset="-128"/>
              </a:rPr>
              <a:t>・稲庭うどん、川連漆器などの伝統品</a:t>
            </a:r>
            <a:endParaRPr lang="en-US" altLang="ja-JP" sz="16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1600" b="1" dirty="0">
                <a:solidFill>
                  <a:srgbClr val="002060"/>
                </a:solidFill>
                <a:latin typeface="Meiryo UI" panose="020B0604030504040204" pitchFamily="50" charset="-128"/>
                <a:ea typeface="Meiryo UI" panose="020B0604030504040204" pitchFamily="50" charset="-128"/>
              </a:rPr>
              <a:t>・さくらんぼ、りんご、三関せり、米などの特産品</a:t>
            </a:r>
            <a:endParaRPr lang="en-US" altLang="ja-JP" sz="16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1600" b="1" dirty="0">
                <a:solidFill>
                  <a:srgbClr val="002060"/>
                </a:solidFill>
                <a:latin typeface="Meiryo UI" panose="020B0604030504040204" pitchFamily="50" charset="-128"/>
                <a:ea typeface="Meiryo UI" panose="020B0604030504040204" pitchFamily="50" charset="-128"/>
              </a:rPr>
              <a:t>・</a:t>
            </a:r>
            <a:r>
              <a:rPr lang="ja-JP" altLang="en-US" sz="1600" b="1" u="sng" dirty="0">
                <a:solidFill>
                  <a:srgbClr val="FF0000"/>
                </a:solidFill>
                <a:latin typeface="Meiryo UI" panose="020B0604030504040204" pitchFamily="50" charset="-128"/>
                <a:ea typeface="Meiryo UI" panose="020B0604030504040204" pitchFamily="50" charset="-128"/>
              </a:rPr>
              <a:t>「酒米の里　湯沢」</a:t>
            </a:r>
            <a:r>
              <a:rPr lang="ja-JP" altLang="en-US" sz="1600" b="1" dirty="0">
                <a:solidFill>
                  <a:srgbClr val="002060"/>
                </a:solidFill>
                <a:latin typeface="Meiryo UI" panose="020B0604030504040204" pitchFamily="50" charset="-128"/>
                <a:ea typeface="Meiryo UI" panose="020B0604030504040204" pitchFamily="50" charset="-128"/>
              </a:rPr>
              <a:t>として有名（最盛期は県内８割）</a:t>
            </a:r>
          </a:p>
        </p:txBody>
      </p:sp>
      <p:pic>
        <p:nvPicPr>
          <p:cNvPr id="13" name="図 12">
            <a:extLst>
              <a:ext uri="{FF2B5EF4-FFF2-40B4-BE49-F238E27FC236}">
                <a16:creationId xmlns:a16="http://schemas.microsoft.com/office/drawing/2014/main" id="{3482B232-E4C5-994D-BA74-5B5647C76F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0534" y="1539845"/>
            <a:ext cx="1719242" cy="1116000"/>
          </a:xfrm>
          <a:prstGeom prst="rect">
            <a:avLst/>
          </a:prstGeom>
        </p:spPr>
      </p:pic>
      <p:pic>
        <p:nvPicPr>
          <p:cNvPr id="15" name="図 14">
            <a:extLst>
              <a:ext uri="{FF2B5EF4-FFF2-40B4-BE49-F238E27FC236}">
                <a16:creationId xmlns:a16="http://schemas.microsoft.com/office/drawing/2014/main" id="{A157A41E-19F4-0391-8558-8B1C0BE4C0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8241" y="1548334"/>
            <a:ext cx="1719242" cy="1116000"/>
          </a:xfrm>
          <a:prstGeom prst="rect">
            <a:avLst/>
          </a:prstGeom>
        </p:spPr>
      </p:pic>
      <p:pic>
        <p:nvPicPr>
          <p:cNvPr id="17" name="図 16">
            <a:extLst>
              <a:ext uri="{FF2B5EF4-FFF2-40B4-BE49-F238E27FC236}">
                <a16:creationId xmlns:a16="http://schemas.microsoft.com/office/drawing/2014/main" id="{1B775AF3-1966-F9ED-A02D-5912033372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2955" y="3077667"/>
            <a:ext cx="1719242" cy="1116000"/>
          </a:xfrm>
          <a:prstGeom prst="rect">
            <a:avLst/>
          </a:prstGeom>
        </p:spPr>
      </p:pic>
      <p:pic>
        <p:nvPicPr>
          <p:cNvPr id="19" name="図 18">
            <a:extLst>
              <a:ext uri="{FF2B5EF4-FFF2-40B4-BE49-F238E27FC236}">
                <a16:creationId xmlns:a16="http://schemas.microsoft.com/office/drawing/2014/main" id="{AF65A4F9-FE39-4127-A8CD-8AC52059FE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0913" y="4563729"/>
            <a:ext cx="1719242" cy="1116000"/>
          </a:xfrm>
          <a:prstGeom prst="rect">
            <a:avLst/>
          </a:prstGeom>
        </p:spPr>
      </p:pic>
      <p:pic>
        <p:nvPicPr>
          <p:cNvPr id="22" name="図 21">
            <a:extLst>
              <a:ext uri="{FF2B5EF4-FFF2-40B4-BE49-F238E27FC236}">
                <a16:creationId xmlns:a16="http://schemas.microsoft.com/office/drawing/2014/main" id="{6F05FE7E-5FC8-E11A-AE8B-77108C0C2F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80534" y="3051787"/>
            <a:ext cx="1719242" cy="1116000"/>
          </a:xfrm>
          <a:prstGeom prst="rect">
            <a:avLst/>
          </a:prstGeom>
        </p:spPr>
      </p:pic>
      <p:pic>
        <p:nvPicPr>
          <p:cNvPr id="24" name="図 23">
            <a:extLst>
              <a:ext uri="{FF2B5EF4-FFF2-40B4-BE49-F238E27FC236}">
                <a16:creationId xmlns:a16="http://schemas.microsoft.com/office/drawing/2014/main" id="{62AC244E-1E2F-B0E3-EE5A-A9191DDB6A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37521" y="5255232"/>
            <a:ext cx="1719242" cy="1116000"/>
          </a:xfrm>
          <a:prstGeom prst="rect">
            <a:avLst/>
          </a:prstGeom>
        </p:spPr>
      </p:pic>
      <p:pic>
        <p:nvPicPr>
          <p:cNvPr id="26" name="図 25">
            <a:extLst>
              <a:ext uri="{FF2B5EF4-FFF2-40B4-BE49-F238E27FC236}">
                <a16:creationId xmlns:a16="http://schemas.microsoft.com/office/drawing/2014/main" id="{F0E41EEE-EB38-8C4D-08F7-C732938FDD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59743" y="5246424"/>
            <a:ext cx="1719242" cy="1116000"/>
          </a:xfrm>
          <a:prstGeom prst="rect">
            <a:avLst/>
          </a:prstGeom>
        </p:spPr>
      </p:pic>
      <p:pic>
        <p:nvPicPr>
          <p:cNvPr id="28" name="図 27">
            <a:extLst>
              <a:ext uri="{FF2B5EF4-FFF2-40B4-BE49-F238E27FC236}">
                <a16:creationId xmlns:a16="http://schemas.microsoft.com/office/drawing/2014/main" id="{535B44CD-8439-49CB-0717-A293800894E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1965" y="5255232"/>
            <a:ext cx="1719242" cy="1116000"/>
          </a:xfrm>
          <a:prstGeom prst="rect">
            <a:avLst/>
          </a:prstGeom>
        </p:spPr>
      </p:pic>
      <p:sp>
        <p:nvSpPr>
          <p:cNvPr id="29" name="正方形/長方形 10">
            <a:extLst>
              <a:ext uri="{FF2B5EF4-FFF2-40B4-BE49-F238E27FC236}">
                <a16:creationId xmlns:a16="http://schemas.microsoft.com/office/drawing/2014/main" id="{DA855D2C-E770-8769-095B-54DCE5405925}"/>
              </a:ext>
            </a:extLst>
          </p:cNvPr>
          <p:cNvSpPr>
            <a:spLocks noChangeArrowheads="1"/>
          </p:cNvSpPr>
          <p:nvPr/>
        </p:nvSpPr>
        <p:spPr bwMode="auto">
          <a:xfrm>
            <a:off x="6556930" y="6480522"/>
            <a:ext cx="258707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lvl="0" eaLnBrk="1" hangingPunct="1"/>
            <a:r>
              <a:rPr lang="ja-JP" altLang="en-US" sz="1050" dirty="0">
                <a:solidFill>
                  <a:srgbClr val="002060"/>
                </a:solidFill>
                <a:latin typeface="Meiryo UI" panose="020B0604030504040204" pitchFamily="50" charset="-128"/>
                <a:ea typeface="Meiryo UI" panose="020B0604030504040204" pitchFamily="50" charset="-128"/>
              </a:rPr>
              <a:t>写真提供：湯沢市・湯沢市物産観光協会</a:t>
            </a:r>
            <a:endParaRPr lang="en-US" altLang="ja-JP" sz="1050" dirty="0">
              <a:solidFill>
                <a:srgbClr val="002060"/>
              </a:solidFill>
              <a:latin typeface="Meiryo UI" panose="020B0604030504040204" pitchFamily="50" charset="-128"/>
              <a:ea typeface="Meiryo UI" panose="020B0604030504040204" pitchFamily="50" charset="-128"/>
            </a:endParaRPr>
          </a:p>
        </p:txBody>
      </p:sp>
      <p:sp>
        <p:nvSpPr>
          <p:cNvPr id="14" name="タイトル 1">
            <a:extLst>
              <a:ext uri="{FF2B5EF4-FFF2-40B4-BE49-F238E27FC236}">
                <a16:creationId xmlns:a16="http://schemas.microsoft.com/office/drawing/2014/main" id="{4C16C1F7-123F-270C-0E51-CD2D881F788F}"/>
              </a:ext>
            </a:extLst>
          </p:cNvPr>
          <p:cNvSpPr txBox="1">
            <a:spLocks/>
          </p:cNvSpPr>
          <p:nvPr/>
        </p:nvSpPr>
        <p:spPr>
          <a:xfrm>
            <a:off x="0" y="-3720"/>
            <a:ext cx="9144000" cy="540616"/>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dirty="0">
                <a:solidFill>
                  <a:schemeClr val="bg1"/>
                </a:solidFill>
                <a:latin typeface="Meiryo UI" panose="020B0604030504040204" pitchFamily="50" charset="-128"/>
                <a:ea typeface="Meiryo UI" panose="020B0604030504040204" pitchFamily="50" charset="-128"/>
              </a:rPr>
              <a:t>　</a:t>
            </a:r>
            <a:r>
              <a:rPr lang="ja-JP" altLang="en-US" sz="2800" b="1" dirty="0">
                <a:solidFill>
                  <a:schemeClr val="bg1"/>
                </a:solidFill>
                <a:latin typeface="Meiryo UI" panose="020B0604030504040204" pitchFamily="50" charset="-128"/>
                <a:ea typeface="Meiryo UI" panose="020B0604030504040204" pitchFamily="50" charset="-128"/>
              </a:rPr>
              <a:t>秋田県湯沢市とは</a:t>
            </a:r>
          </a:p>
        </p:txBody>
      </p:sp>
      <p:sp>
        <p:nvSpPr>
          <p:cNvPr id="18" name="正方形/長方形 10">
            <a:extLst>
              <a:ext uri="{FF2B5EF4-FFF2-40B4-BE49-F238E27FC236}">
                <a16:creationId xmlns:a16="http://schemas.microsoft.com/office/drawing/2014/main" id="{5BED22E4-30E9-969D-CDEE-3F092E40AE9A}"/>
              </a:ext>
            </a:extLst>
          </p:cNvPr>
          <p:cNvSpPr>
            <a:spLocks noChangeArrowheads="1"/>
          </p:cNvSpPr>
          <p:nvPr/>
        </p:nvSpPr>
        <p:spPr bwMode="auto">
          <a:xfrm>
            <a:off x="5962889" y="2683856"/>
            <a:ext cx="76994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lvl="0" eaLnBrk="1" hangingPunct="1"/>
            <a:r>
              <a:rPr lang="ja-JP" altLang="en-US" sz="1050" b="1" dirty="0">
                <a:solidFill>
                  <a:srgbClr val="002060"/>
                </a:solidFill>
                <a:latin typeface="Meiryo UI" panose="020B0604030504040204" pitchFamily="50" charset="-128"/>
                <a:ea typeface="Meiryo UI" panose="020B0604030504040204" pitchFamily="50" charset="-128"/>
              </a:rPr>
              <a:t>小町の里</a:t>
            </a:r>
            <a:endParaRPr lang="en-US" altLang="ja-JP" sz="1050" b="1" dirty="0">
              <a:solidFill>
                <a:srgbClr val="002060"/>
              </a:solidFill>
              <a:latin typeface="Meiryo UI" panose="020B0604030504040204" pitchFamily="50" charset="-128"/>
              <a:ea typeface="Meiryo UI" panose="020B0604030504040204" pitchFamily="50" charset="-128"/>
            </a:endParaRPr>
          </a:p>
        </p:txBody>
      </p:sp>
      <p:sp>
        <p:nvSpPr>
          <p:cNvPr id="21" name="正方形/長方形 10">
            <a:extLst>
              <a:ext uri="{FF2B5EF4-FFF2-40B4-BE49-F238E27FC236}">
                <a16:creationId xmlns:a16="http://schemas.microsoft.com/office/drawing/2014/main" id="{CDF6C604-17D6-65F9-5E21-7C9CD64FE5FE}"/>
              </a:ext>
            </a:extLst>
          </p:cNvPr>
          <p:cNvSpPr>
            <a:spLocks noChangeArrowheads="1"/>
          </p:cNvSpPr>
          <p:nvPr/>
        </p:nvSpPr>
        <p:spPr bwMode="auto">
          <a:xfrm>
            <a:off x="7717586" y="2683856"/>
            <a:ext cx="96502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lvl="0" eaLnBrk="1" hangingPunct="1"/>
            <a:r>
              <a:rPr lang="ja-JP" altLang="en-US" sz="1050" b="1" dirty="0">
                <a:solidFill>
                  <a:srgbClr val="002060"/>
                </a:solidFill>
                <a:latin typeface="Meiryo UI" panose="020B0604030504040204" pitchFamily="50" charset="-128"/>
                <a:ea typeface="Meiryo UI" panose="020B0604030504040204" pitchFamily="50" charset="-128"/>
              </a:rPr>
              <a:t>川原毛地獄</a:t>
            </a:r>
            <a:endParaRPr lang="en-US" altLang="ja-JP" sz="1050" b="1" dirty="0">
              <a:solidFill>
                <a:srgbClr val="002060"/>
              </a:solidFill>
              <a:latin typeface="Meiryo UI" panose="020B0604030504040204" pitchFamily="50" charset="-128"/>
              <a:ea typeface="Meiryo UI" panose="020B0604030504040204" pitchFamily="50" charset="-128"/>
            </a:endParaRPr>
          </a:p>
        </p:txBody>
      </p:sp>
      <p:sp>
        <p:nvSpPr>
          <p:cNvPr id="23" name="正方形/長方形 10">
            <a:extLst>
              <a:ext uri="{FF2B5EF4-FFF2-40B4-BE49-F238E27FC236}">
                <a16:creationId xmlns:a16="http://schemas.microsoft.com/office/drawing/2014/main" id="{BBD85AE8-A85C-B755-63B4-141F6909B690}"/>
              </a:ext>
            </a:extLst>
          </p:cNvPr>
          <p:cNvSpPr>
            <a:spLocks noChangeArrowheads="1"/>
          </p:cNvSpPr>
          <p:nvPr/>
        </p:nvSpPr>
        <p:spPr bwMode="auto">
          <a:xfrm>
            <a:off x="5819051" y="4187310"/>
            <a:ext cx="12037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lvl="0" eaLnBrk="1" hangingPunct="1"/>
            <a:r>
              <a:rPr lang="ja-JP" altLang="en-US" sz="1050" b="1" dirty="0">
                <a:solidFill>
                  <a:srgbClr val="002060"/>
                </a:solidFill>
                <a:latin typeface="Meiryo UI" panose="020B0604030504040204" pitchFamily="50" charset="-128"/>
                <a:ea typeface="Meiryo UI" panose="020B0604030504040204" pitchFamily="50" charset="-128"/>
              </a:rPr>
              <a:t>七夕絵どうろう祭り</a:t>
            </a:r>
            <a:endParaRPr lang="en-US" altLang="ja-JP" sz="1050" b="1" dirty="0">
              <a:solidFill>
                <a:srgbClr val="002060"/>
              </a:solidFill>
              <a:latin typeface="Meiryo UI" panose="020B0604030504040204" pitchFamily="50" charset="-128"/>
              <a:ea typeface="Meiryo UI" panose="020B0604030504040204" pitchFamily="50" charset="-128"/>
            </a:endParaRPr>
          </a:p>
        </p:txBody>
      </p:sp>
      <p:sp>
        <p:nvSpPr>
          <p:cNvPr id="25" name="正方形/長方形 10">
            <a:extLst>
              <a:ext uri="{FF2B5EF4-FFF2-40B4-BE49-F238E27FC236}">
                <a16:creationId xmlns:a16="http://schemas.microsoft.com/office/drawing/2014/main" id="{F7FDBB97-C68B-ABCD-9324-137888635575}"/>
              </a:ext>
            </a:extLst>
          </p:cNvPr>
          <p:cNvSpPr>
            <a:spLocks noChangeArrowheads="1"/>
          </p:cNvSpPr>
          <p:nvPr/>
        </p:nvSpPr>
        <p:spPr bwMode="auto">
          <a:xfrm>
            <a:off x="7776309" y="4177548"/>
            <a:ext cx="96502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lvl="0" eaLnBrk="1" hangingPunct="1"/>
            <a:r>
              <a:rPr lang="ja-JP" altLang="en-US" sz="1050" b="1" dirty="0">
                <a:solidFill>
                  <a:srgbClr val="002060"/>
                </a:solidFill>
                <a:latin typeface="Meiryo UI" panose="020B0604030504040204" pitchFamily="50" charset="-128"/>
                <a:ea typeface="Meiryo UI" panose="020B0604030504040204" pitchFamily="50" charset="-128"/>
              </a:rPr>
              <a:t>大名行列祭り</a:t>
            </a:r>
            <a:endParaRPr lang="en-US" altLang="ja-JP" sz="1050" b="1" dirty="0">
              <a:solidFill>
                <a:srgbClr val="002060"/>
              </a:solidFill>
              <a:latin typeface="Meiryo UI" panose="020B0604030504040204" pitchFamily="50" charset="-128"/>
              <a:ea typeface="Meiryo UI" panose="020B0604030504040204" pitchFamily="50" charset="-128"/>
            </a:endParaRPr>
          </a:p>
        </p:txBody>
      </p:sp>
      <p:sp>
        <p:nvSpPr>
          <p:cNvPr id="27" name="正方形/長方形 10">
            <a:extLst>
              <a:ext uri="{FF2B5EF4-FFF2-40B4-BE49-F238E27FC236}">
                <a16:creationId xmlns:a16="http://schemas.microsoft.com/office/drawing/2014/main" id="{1D5EB9A5-6B30-8CA5-3A32-DCC7576AAB67}"/>
              </a:ext>
            </a:extLst>
          </p:cNvPr>
          <p:cNvSpPr>
            <a:spLocks noChangeArrowheads="1"/>
          </p:cNvSpPr>
          <p:nvPr/>
        </p:nvSpPr>
        <p:spPr bwMode="auto">
          <a:xfrm>
            <a:off x="7023188" y="5699251"/>
            <a:ext cx="82727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lvl="0" eaLnBrk="1" hangingPunct="1"/>
            <a:r>
              <a:rPr lang="ja-JP" altLang="en-US" sz="1050" b="1" dirty="0">
                <a:solidFill>
                  <a:srgbClr val="002060"/>
                </a:solidFill>
                <a:latin typeface="Meiryo UI" panose="020B0604030504040204" pitchFamily="50" charset="-128"/>
                <a:ea typeface="Meiryo UI" panose="020B0604030504040204" pitchFamily="50" charset="-128"/>
              </a:rPr>
              <a:t>犬っこ祭り</a:t>
            </a:r>
            <a:endParaRPr lang="en-US" altLang="ja-JP" sz="1050" b="1" dirty="0">
              <a:solidFill>
                <a:srgbClr val="002060"/>
              </a:solidFill>
              <a:latin typeface="Meiryo UI" panose="020B0604030504040204" pitchFamily="50" charset="-128"/>
              <a:ea typeface="Meiryo UI" panose="020B0604030504040204" pitchFamily="50" charset="-128"/>
            </a:endParaRPr>
          </a:p>
        </p:txBody>
      </p:sp>
      <p:sp>
        <p:nvSpPr>
          <p:cNvPr id="30" name="正方形/長方形 10">
            <a:extLst>
              <a:ext uri="{FF2B5EF4-FFF2-40B4-BE49-F238E27FC236}">
                <a16:creationId xmlns:a16="http://schemas.microsoft.com/office/drawing/2014/main" id="{B1171C9B-4042-D5E8-0599-24914C729185}"/>
              </a:ext>
            </a:extLst>
          </p:cNvPr>
          <p:cNvSpPr>
            <a:spLocks noChangeArrowheads="1"/>
          </p:cNvSpPr>
          <p:nvPr/>
        </p:nvSpPr>
        <p:spPr bwMode="auto">
          <a:xfrm>
            <a:off x="805624" y="6371232"/>
            <a:ext cx="77536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lvl="0" eaLnBrk="1" hangingPunct="1"/>
            <a:r>
              <a:rPr lang="ja-JP" altLang="en-US" sz="1050" b="1" dirty="0">
                <a:solidFill>
                  <a:srgbClr val="002060"/>
                </a:solidFill>
                <a:latin typeface="Meiryo UI" panose="020B0604030504040204" pitchFamily="50" charset="-128"/>
                <a:ea typeface="Meiryo UI" panose="020B0604030504040204" pitchFamily="50" charset="-128"/>
              </a:rPr>
              <a:t>川連漆器</a:t>
            </a:r>
            <a:endParaRPr lang="en-US" altLang="ja-JP" sz="1050" b="1" dirty="0">
              <a:solidFill>
                <a:srgbClr val="002060"/>
              </a:solidFill>
              <a:latin typeface="Meiryo UI" panose="020B0604030504040204" pitchFamily="50" charset="-128"/>
              <a:ea typeface="Meiryo UI" panose="020B0604030504040204" pitchFamily="50" charset="-128"/>
            </a:endParaRPr>
          </a:p>
        </p:txBody>
      </p:sp>
      <p:sp>
        <p:nvSpPr>
          <p:cNvPr id="31" name="正方形/長方形 10">
            <a:extLst>
              <a:ext uri="{FF2B5EF4-FFF2-40B4-BE49-F238E27FC236}">
                <a16:creationId xmlns:a16="http://schemas.microsoft.com/office/drawing/2014/main" id="{8340C907-4B2D-402F-F186-C6433C253187}"/>
              </a:ext>
            </a:extLst>
          </p:cNvPr>
          <p:cNvSpPr>
            <a:spLocks noChangeArrowheads="1"/>
          </p:cNvSpPr>
          <p:nvPr/>
        </p:nvSpPr>
        <p:spPr bwMode="auto">
          <a:xfrm>
            <a:off x="2722726" y="6353564"/>
            <a:ext cx="77536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lvl="0" eaLnBrk="1" hangingPunct="1"/>
            <a:r>
              <a:rPr lang="ja-JP" altLang="en-US" sz="1050" b="1" dirty="0">
                <a:solidFill>
                  <a:srgbClr val="002060"/>
                </a:solidFill>
                <a:latin typeface="Meiryo UI" panose="020B0604030504040204" pitchFamily="50" charset="-128"/>
                <a:ea typeface="Meiryo UI" panose="020B0604030504040204" pitchFamily="50" charset="-128"/>
              </a:rPr>
              <a:t>三関せり</a:t>
            </a:r>
            <a:endParaRPr lang="en-US" altLang="ja-JP" sz="1050" b="1" dirty="0">
              <a:solidFill>
                <a:srgbClr val="002060"/>
              </a:solidFill>
              <a:latin typeface="Meiryo UI" panose="020B0604030504040204" pitchFamily="50" charset="-128"/>
              <a:ea typeface="Meiryo UI" panose="020B0604030504040204" pitchFamily="50" charset="-128"/>
            </a:endParaRPr>
          </a:p>
        </p:txBody>
      </p:sp>
      <p:sp>
        <p:nvSpPr>
          <p:cNvPr id="32" name="正方形/長方形 10">
            <a:extLst>
              <a:ext uri="{FF2B5EF4-FFF2-40B4-BE49-F238E27FC236}">
                <a16:creationId xmlns:a16="http://schemas.microsoft.com/office/drawing/2014/main" id="{8E6D5207-84C5-4A37-7210-0E899ACE2499}"/>
              </a:ext>
            </a:extLst>
          </p:cNvPr>
          <p:cNvSpPr>
            <a:spLocks noChangeArrowheads="1"/>
          </p:cNvSpPr>
          <p:nvPr/>
        </p:nvSpPr>
        <p:spPr bwMode="auto">
          <a:xfrm>
            <a:off x="4639828" y="6361555"/>
            <a:ext cx="77536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lvl="0" eaLnBrk="1" hangingPunct="1"/>
            <a:r>
              <a:rPr lang="ja-JP" altLang="en-US" sz="1050" b="1" dirty="0">
                <a:solidFill>
                  <a:srgbClr val="002060"/>
                </a:solidFill>
                <a:latin typeface="Meiryo UI" panose="020B0604030504040204" pitchFamily="50" charset="-128"/>
                <a:ea typeface="Meiryo UI" panose="020B0604030504040204" pitchFamily="50" charset="-128"/>
              </a:rPr>
              <a:t>稲庭うどん</a:t>
            </a:r>
            <a:endParaRPr lang="en-US" altLang="ja-JP" sz="1050" b="1" dirty="0">
              <a:solidFill>
                <a:srgbClr val="00206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92775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61957290-16D1-CADA-A1A0-362AD2910082}"/>
              </a:ext>
            </a:extLst>
          </p:cNvPr>
          <p:cNvSpPr txBox="1">
            <a:spLocks/>
          </p:cNvSpPr>
          <p:nvPr/>
        </p:nvSpPr>
        <p:spPr>
          <a:xfrm>
            <a:off x="0" y="-3720"/>
            <a:ext cx="9144000" cy="540616"/>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dirty="0">
                <a:solidFill>
                  <a:schemeClr val="bg1"/>
                </a:solidFill>
                <a:latin typeface="Meiryo UI" panose="020B0604030504040204" pitchFamily="50" charset="-128"/>
                <a:ea typeface="Meiryo UI" panose="020B0604030504040204" pitchFamily="50" charset="-128"/>
              </a:rPr>
              <a:t>　</a:t>
            </a:r>
            <a:r>
              <a:rPr lang="ja-JP" altLang="en-US" sz="2800" b="1" dirty="0">
                <a:solidFill>
                  <a:schemeClr val="bg1"/>
                </a:solidFill>
                <a:latin typeface="Meiryo UI" panose="020B0604030504040204" pitchFamily="50" charset="-128"/>
                <a:ea typeface="Meiryo UI" panose="020B0604030504040204" pitchFamily="50" charset="-128"/>
              </a:rPr>
              <a:t>美酒爛漫の歩み</a:t>
            </a:r>
          </a:p>
        </p:txBody>
      </p:sp>
      <p:sp>
        <p:nvSpPr>
          <p:cNvPr id="18" name="テキスト ボックス 17">
            <a:extLst>
              <a:ext uri="{FF2B5EF4-FFF2-40B4-BE49-F238E27FC236}">
                <a16:creationId xmlns:a16="http://schemas.microsoft.com/office/drawing/2014/main" id="{8F862AAA-4B74-45BE-0C2A-7F6CB9458757}"/>
              </a:ext>
            </a:extLst>
          </p:cNvPr>
          <p:cNvSpPr txBox="1"/>
          <p:nvPr/>
        </p:nvSpPr>
        <p:spPr>
          <a:xfrm>
            <a:off x="149963" y="724841"/>
            <a:ext cx="8693071" cy="5755422"/>
          </a:xfrm>
          <a:prstGeom prst="rect">
            <a:avLst/>
          </a:prstGeom>
          <a:noFill/>
        </p:spPr>
        <p:txBody>
          <a:bodyPr wrap="square">
            <a:spAutoFit/>
          </a:bodyPr>
          <a:lstStyle/>
          <a:p>
            <a:r>
              <a:rPr lang="ja-JP" altLang="en-US" sz="2000" b="1" dirty="0">
                <a:solidFill>
                  <a:srgbClr val="002060"/>
                </a:solidFill>
                <a:latin typeface="Meiryo UI" panose="020B0604030504040204" pitchFamily="50" charset="-128"/>
                <a:ea typeface="Meiryo UI" panose="020B0604030504040204" pitchFamily="50" charset="-128"/>
              </a:rPr>
              <a:t>●気候風土に恵まれた地域。原料が豊富</a:t>
            </a:r>
            <a:r>
              <a:rPr lang="en-US" altLang="ja-JP" sz="2000" b="1" dirty="0">
                <a:solidFill>
                  <a:srgbClr val="002060"/>
                </a:solidFill>
                <a:latin typeface="Meiryo UI" panose="020B0604030504040204" pitchFamily="50" charset="-128"/>
                <a:ea typeface="Meiryo UI" panose="020B0604030504040204" pitchFamily="50" charset="-128"/>
              </a:rPr>
              <a:t>【</a:t>
            </a:r>
            <a:r>
              <a:rPr lang="ja-JP" altLang="en-US" sz="2000" b="1" dirty="0">
                <a:solidFill>
                  <a:srgbClr val="002060"/>
                </a:solidFill>
                <a:latin typeface="Meiryo UI" panose="020B0604030504040204" pitchFamily="50" charset="-128"/>
                <a:ea typeface="Meiryo UI" panose="020B0604030504040204" pitchFamily="50" charset="-128"/>
              </a:rPr>
              <a:t>湯沢市は県内酒米生産量</a:t>
            </a:r>
            <a:r>
              <a:rPr lang="en-US" altLang="ja-JP" sz="2000" b="1" dirty="0">
                <a:solidFill>
                  <a:srgbClr val="002060"/>
                </a:solidFill>
                <a:latin typeface="Meiryo UI" panose="020B0604030504040204" pitchFamily="50" charset="-128"/>
                <a:ea typeface="Meiryo UI" panose="020B0604030504040204" pitchFamily="50" charset="-128"/>
              </a:rPr>
              <a:t>80</a:t>
            </a:r>
            <a:r>
              <a:rPr lang="ja-JP" altLang="en-US" sz="2000" b="1" dirty="0">
                <a:solidFill>
                  <a:srgbClr val="002060"/>
                </a:solidFill>
                <a:latin typeface="Meiryo UI" panose="020B0604030504040204" pitchFamily="50" charset="-128"/>
                <a:ea typeface="Meiryo UI" panose="020B0604030504040204" pitchFamily="50" charset="-128"/>
              </a:rPr>
              <a:t>％</a:t>
            </a:r>
            <a:r>
              <a:rPr lang="en-US" altLang="ja-JP" sz="2000" b="1" dirty="0">
                <a:solidFill>
                  <a:srgbClr val="002060"/>
                </a:solidFill>
                <a:latin typeface="Meiryo UI" panose="020B0604030504040204" pitchFamily="50" charset="-128"/>
                <a:ea typeface="Meiryo UI" panose="020B0604030504040204" pitchFamily="50" charset="-128"/>
              </a:rPr>
              <a:t>】</a:t>
            </a:r>
            <a:r>
              <a:rPr lang="ja-JP" altLang="en-US" sz="2000" b="1" dirty="0">
                <a:solidFill>
                  <a:srgbClr val="002060"/>
                </a:solidFill>
                <a:latin typeface="Meiryo UI" panose="020B0604030504040204" pitchFamily="50" charset="-128"/>
                <a:ea typeface="Meiryo UI" panose="020B0604030504040204" pitchFamily="50" charset="-128"/>
              </a:rPr>
              <a:t>。</a:t>
            </a:r>
            <a:endParaRPr lang="en-US" altLang="ja-JP" sz="20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　　</a:t>
            </a:r>
            <a:r>
              <a:rPr lang="en-US" altLang="ja-JP" sz="2000" b="1" dirty="0">
                <a:solidFill>
                  <a:srgbClr val="002060"/>
                </a:solidFill>
                <a:latin typeface="Meiryo UI" panose="020B0604030504040204" pitchFamily="50" charset="-128"/>
                <a:ea typeface="Meiryo UI" panose="020B0604030504040204" pitchFamily="50" charset="-128"/>
              </a:rPr>
              <a:t>(</a:t>
            </a:r>
            <a:r>
              <a:rPr lang="ja-JP" altLang="en-US" sz="2000" b="1" dirty="0">
                <a:solidFill>
                  <a:srgbClr val="002060"/>
                </a:solidFill>
                <a:latin typeface="Meiryo UI" panose="020B0604030504040204" pitchFamily="50" charset="-128"/>
                <a:ea typeface="Meiryo UI" panose="020B0604030504040204" pitchFamily="50" charset="-128"/>
              </a:rPr>
              <a:t>水が豊富・豪雪地帯＝寒い。酒米の里</a:t>
            </a:r>
            <a:r>
              <a:rPr lang="en-US" altLang="ja-JP" sz="2000" b="1" dirty="0">
                <a:solidFill>
                  <a:srgbClr val="002060"/>
                </a:solidFill>
                <a:latin typeface="Meiryo UI" panose="020B0604030504040204" pitchFamily="50" charset="-128"/>
                <a:ea typeface="Meiryo UI" panose="020B0604030504040204" pitchFamily="50" charset="-128"/>
              </a:rPr>
              <a:t>/</a:t>
            </a:r>
            <a:r>
              <a:rPr lang="ja-JP" altLang="en-US" sz="2000" b="1" dirty="0">
                <a:solidFill>
                  <a:srgbClr val="002060"/>
                </a:solidFill>
                <a:latin typeface="Meiryo UI" panose="020B0604030504040204" pitchFamily="50" charset="-128"/>
                <a:ea typeface="Meiryo UI" panose="020B0604030504040204" pitchFamily="50" charset="-128"/>
              </a:rPr>
              <a:t>農業生産者技術も高い</a:t>
            </a:r>
            <a:r>
              <a:rPr lang="en-US" altLang="ja-JP" sz="2000" b="1" dirty="0">
                <a:solidFill>
                  <a:srgbClr val="002060"/>
                </a:solidFill>
                <a:latin typeface="Meiryo UI" panose="020B0604030504040204" pitchFamily="50" charset="-128"/>
                <a:ea typeface="Meiryo UI" panose="020B0604030504040204" pitchFamily="50" charset="-128"/>
              </a:rPr>
              <a:t>)</a:t>
            </a: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●創業時から</a:t>
            </a:r>
            <a:r>
              <a:rPr lang="ja-JP" altLang="en-US" sz="2000" b="1" u="sng" dirty="0">
                <a:solidFill>
                  <a:srgbClr val="FF0000"/>
                </a:solidFill>
                <a:latin typeface="Meiryo UI" panose="020B0604030504040204" pitchFamily="50" charset="-128"/>
                <a:ea typeface="Meiryo UI" panose="020B0604030504040204" pitchFamily="50" charset="-128"/>
              </a:rPr>
              <a:t>「酒質第一」</a:t>
            </a:r>
            <a:endParaRPr lang="en-US" altLang="ja-JP" sz="2000" b="1" u="sng" dirty="0">
              <a:solidFill>
                <a:srgbClr val="FF000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●設立目的</a:t>
            </a:r>
            <a:r>
              <a:rPr lang="ja-JP" altLang="en-US" sz="2000" b="1" dirty="0">
                <a:solidFill>
                  <a:srgbClr val="FF0000"/>
                </a:solidFill>
                <a:latin typeface="Meiryo UI" panose="020B0604030504040204" pitchFamily="50" charset="-128"/>
                <a:ea typeface="Meiryo UI" panose="020B0604030504040204" pitchFamily="50" charset="-128"/>
              </a:rPr>
              <a:t>「秋田の酒を全国に！」から</a:t>
            </a:r>
            <a:endParaRPr lang="en-US" altLang="ja-JP" sz="20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　</a:t>
            </a:r>
            <a:r>
              <a:rPr lang="en-US" altLang="ja-JP" sz="2000" b="1" dirty="0">
                <a:solidFill>
                  <a:srgbClr val="002060"/>
                </a:solidFill>
                <a:latin typeface="Meiryo UI" panose="020B0604030504040204" pitchFamily="50" charset="-128"/>
                <a:ea typeface="Meiryo UI" panose="020B0604030504040204" pitchFamily="50" charset="-128"/>
              </a:rPr>
              <a:t>1</a:t>
            </a:r>
            <a:r>
              <a:rPr lang="ja-JP" altLang="en-US" sz="2000" b="1" dirty="0">
                <a:solidFill>
                  <a:srgbClr val="00206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県醸造試験場</a:t>
            </a:r>
            <a:r>
              <a:rPr lang="ja-JP" altLang="en-US" sz="2000" b="1" dirty="0">
                <a:solidFill>
                  <a:srgbClr val="002060"/>
                </a:solidFill>
                <a:latin typeface="Meiryo UI" panose="020B0604030504040204" pitchFamily="50" charset="-128"/>
                <a:ea typeface="Meiryo UI" panose="020B0604030504040204" pitchFamily="50" charset="-128"/>
              </a:rPr>
              <a:t>の徹底した秋田清酒の</a:t>
            </a:r>
            <a:r>
              <a:rPr lang="ja-JP" altLang="en-US" sz="2000" b="1" dirty="0">
                <a:solidFill>
                  <a:srgbClr val="FF0000"/>
                </a:solidFill>
                <a:latin typeface="Meiryo UI" panose="020B0604030504040204" pitchFamily="50" charset="-128"/>
                <a:ea typeface="Meiryo UI" panose="020B0604030504040204" pitchFamily="50" charset="-128"/>
              </a:rPr>
              <a:t>技術指導</a:t>
            </a:r>
            <a:r>
              <a:rPr lang="ja-JP" altLang="en-US" sz="2000" b="1" dirty="0">
                <a:solidFill>
                  <a:srgbClr val="002060"/>
                </a:solidFill>
                <a:latin typeface="Meiryo UI" panose="020B0604030504040204" pitchFamily="50" charset="-128"/>
                <a:ea typeface="Meiryo UI" panose="020B0604030504040204" pitchFamily="50" charset="-128"/>
              </a:rPr>
              <a:t>を受けた。</a:t>
            </a:r>
            <a:endParaRPr lang="en-US" altLang="ja-JP" sz="20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　</a:t>
            </a:r>
            <a:r>
              <a:rPr lang="en-US" altLang="ja-JP" sz="2000" b="1" dirty="0">
                <a:solidFill>
                  <a:srgbClr val="002060"/>
                </a:solidFill>
                <a:latin typeface="Meiryo UI" panose="020B0604030504040204" pitchFamily="50" charset="-128"/>
                <a:ea typeface="Meiryo UI" panose="020B0604030504040204" pitchFamily="50" charset="-128"/>
              </a:rPr>
              <a:t>2</a:t>
            </a:r>
            <a:r>
              <a:rPr lang="ja-JP" altLang="en-US" sz="2000" b="1" dirty="0">
                <a:solidFill>
                  <a:srgbClr val="002060"/>
                </a:solidFill>
                <a:latin typeface="Meiryo UI" panose="020B0604030504040204" pitchFamily="50" charset="-128"/>
                <a:ea typeface="Meiryo UI" panose="020B0604030504040204" pitchFamily="50" charset="-128"/>
              </a:rPr>
              <a:t>）秋田清酒の新技術開発や県内酒蔵の講習の場として利用された。</a:t>
            </a:r>
            <a:endParaRPr lang="en-US" altLang="ja-JP" sz="20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　</a:t>
            </a:r>
            <a:r>
              <a:rPr lang="ja-JP" altLang="en-US" sz="2000" b="1" dirty="0">
                <a:solidFill>
                  <a:srgbClr val="FF0000"/>
                </a:solidFill>
                <a:latin typeface="Meiryo UI" panose="020B0604030504040204" pitchFamily="50" charset="-128"/>
                <a:ea typeface="Meiryo UI" panose="020B0604030504040204" pitchFamily="50" charset="-128"/>
              </a:rPr>
              <a:t>　→</a:t>
            </a:r>
            <a:r>
              <a:rPr lang="ja-JP" altLang="en-US" sz="2000" b="1" u="sng" dirty="0">
                <a:solidFill>
                  <a:srgbClr val="FF0000"/>
                </a:solidFill>
                <a:latin typeface="Meiryo UI" panose="020B0604030504040204" pitchFamily="50" charset="-128"/>
                <a:ea typeface="Meiryo UI" panose="020B0604030504040204" pitchFamily="50" charset="-128"/>
              </a:rPr>
              <a:t>秋田酒蔵のリードオフマン的な役割を担った</a:t>
            </a:r>
            <a:endParaRPr lang="en-US" altLang="ja-JP" sz="2000" b="1" u="sng" dirty="0">
              <a:solidFill>
                <a:srgbClr val="FF000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　</a:t>
            </a:r>
            <a:r>
              <a:rPr lang="en-US" altLang="ja-JP" sz="2000" b="1" dirty="0">
                <a:solidFill>
                  <a:srgbClr val="002060"/>
                </a:solidFill>
                <a:latin typeface="Meiryo UI" panose="020B0604030504040204" pitchFamily="50" charset="-128"/>
                <a:ea typeface="Meiryo UI" panose="020B0604030504040204" pitchFamily="50" charset="-128"/>
              </a:rPr>
              <a:t>3</a:t>
            </a:r>
            <a:r>
              <a:rPr lang="ja-JP" altLang="en-US" sz="2000" b="1" dirty="0">
                <a:solidFill>
                  <a:srgbClr val="002060"/>
                </a:solidFill>
                <a:latin typeface="Meiryo UI" panose="020B0604030504040204" pitchFamily="50" charset="-128"/>
                <a:ea typeface="Meiryo UI" panose="020B0604030504040204" pitchFamily="50" charset="-128"/>
              </a:rPr>
              <a:t>）多くの酒蔵に美酒爛漫の酒を製造依頼して</a:t>
            </a:r>
            <a:r>
              <a:rPr lang="ja-JP" altLang="en-US" sz="2000" b="1" dirty="0">
                <a:solidFill>
                  <a:srgbClr val="FF0000"/>
                </a:solidFill>
                <a:latin typeface="Meiryo UI" panose="020B0604030504040204" pitchFamily="50" charset="-128"/>
                <a:ea typeface="Meiryo UI" panose="020B0604030504040204" pitchFamily="50" charset="-128"/>
              </a:rPr>
              <a:t>桶買い</a:t>
            </a:r>
            <a:r>
              <a:rPr lang="ja-JP" altLang="en-US" sz="2000" b="1" dirty="0">
                <a:solidFill>
                  <a:srgbClr val="002060"/>
                </a:solidFill>
                <a:latin typeface="Meiryo UI" panose="020B0604030504040204" pitchFamily="50" charset="-128"/>
                <a:ea typeface="Meiryo UI" panose="020B0604030504040204" pitchFamily="50" charset="-128"/>
              </a:rPr>
              <a:t>をした（東日本エリア）。</a:t>
            </a:r>
            <a:endParaRPr lang="en-US" altLang="ja-JP" sz="20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　　　 その際、各酒蔵に訪問して</a:t>
            </a:r>
            <a:r>
              <a:rPr lang="ja-JP" altLang="en-US" sz="2000" b="1" dirty="0">
                <a:solidFill>
                  <a:srgbClr val="FF0000"/>
                </a:solidFill>
                <a:latin typeface="Meiryo UI" panose="020B0604030504040204" pitchFamily="50" charset="-128"/>
                <a:ea typeface="Meiryo UI" panose="020B0604030504040204" pitchFamily="50" charset="-128"/>
              </a:rPr>
              <a:t>美酒爛漫製法を惜しみなく公開、技術指導</a:t>
            </a:r>
            <a:r>
              <a:rPr lang="ja-JP" altLang="en-US" sz="2000" b="1" dirty="0">
                <a:solidFill>
                  <a:srgbClr val="002060"/>
                </a:solidFill>
                <a:latin typeface="Meiryo UI" panose="020B0604030504040204" pitchFamily="50" charset="-128"/>
                <a:ea typeface="Meiryo UI" panose="020B0604030504040204" pitchFamily="50" charset="-128"/>
              </a:rPr>
              <a:t>もした。</a:t>
            </a:r>
            <a:endParaRPr lang="en-US" altLang="ja-JP" sz="20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　　</a:t>
            </a:r>
            <a:r>
              <a:rPr lang="ja-JP" altLang="en-US" sz="2000" b="1" u="sng" dirty="0">
                <a:solidFill>
                  <a:srgbClr val="FF0000"/>
                </a:solidFill>
                <a:latin typeface="Meiryo UI" panose="020B0604030504040204" pitchFamily="50" charset="-128"/>
                <a:ea typeface="Meiryo UI" panose="020B0604030504040204" pitchFamily="50" charset="-128"/>
              </a:rPr>
              <a:t>→当社桶買いによって経営維持および技術向上した蔵も少なくない</a:t>
            </a:r>
            <a:endParaRPr lang="en-US" altLang="ja-JP" sz="2000" b="1" u="sng" dirty="0">
              <a:solidFill>
                <a:srgbClr val="FF000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a:t>
            </a:r>
            <a:r>
              <a:rPr lang="en-US" altLang="ja-JP" sz="2000" b="1" dirty="0">
                <a:solidFill>
                  <a:srgbClr val="002060"/>
                </a:solidFill>
                <a:latin typeface="Meiryo UI" panose="020B0604030504040204" pitchFamily="50" charset="-128"/>
                <a:ea typeface="Meiryo UI" panose="020B0604030504040204" pitchFamily="50" charset="-128"/>
              </a:rPr>
              <a:t>1979</a:t>
            </a:r>
            <a:r>
              <a:rPr lang="ja-JP" altLang="en-US" sz="2000" b="1" dirty="0">
                <a:solidFill>
                  <a:srgbClr val="002060"/>
                </a:solidFill>
                <a:latin typeface="Meiryo UI" panose="020B0604030504040204" pitchFamily="50" charset="-128"/>
                <a:ea typeface="Meiryo UI" panose="020B0604030504040204" pitchFamily="50" charset="-128"/>
              </a:rPr>
              <a:t>年</a:t>
            </a:r>
            <a:r>
              <a:rPr lang="en-US" altLang="ja-JP" sz="2000" b="1" dirty="0">
                <a:solidFill>
                  <a:srgbClr val="002060"/>
                </a:solidFill>
                <a:latin typeface="Meiryo UI" panose="020B0604030504040204" pitchFamily="50" charset="-128"/>
                <a:ea typeface="Meiryo UI" panose="020B0604030504040204" pitchFamily="50" charset="-128"/>
              </a:rPr>
              <a:t>(S54</a:t>
            </a:r>
            <a:r>
              <a:rPr lang="ja-JP" altLang="en-US" sz="2000" b="1" dirty="0">
                <a:solidFill>
                  <a:srgbClr val="002060"/>
                </a:solidFill>
                <a:latin typeface="Meiryo UI" panose="020B0604030504040204" pitchFamily="50" charset="-128"/>
                <a:ea typeface="Meiryo UI" panose="020B0604030504040204" pitchFamily="50" charset="-128"/>
              </a:rPr>
              <a:t>年</a:t>
            </a:r>
            <a:r>
              <a:rPr lang="en-US" altLang="ja-JP" sz="2000" b="1" dirty="0">
                <a:solidFill>
                  <a:srgbClr val="002060"/>
                </a:solidFill>
                <a:latin typeface="Meiryo UI" panose="020B0604030504040204" pitchFamily="50" charset="-128"/>
                <a:ea typeface="Meiryo UI" panose="020B0604030504040204" pitchFamily="50" charset="-128"/>
              </a:rPr>
              <a:t>)</a:t>
            </a:r>
            <a:r>
              <a:rPr lang="ja-JP" altLang="en-US" sz="2000" b="1" dirty="0">
                <a:solidFill>
                  <a:srgbClr val="002060"/>
                </a:solidFill>
                <a:latin typeface="Meiryo UI" panose="020B0604030504040204" pitchFamily="50" charset="-128"/>
                <a:ea typeface="Meiryo UI" panose="020B0604030504040204" pitchFamily="50" charset="-128"/>
              </a:rPr>
              <a:t>には</a:t>
            </a:r>
            <a:r>
              <a:rPr lang="ja-JP" altLang="en-US" sz="2000" b="1" dirty="0">
                <a:solidFill>
                  <a:srgbClr val="FF0000"/>
                </a:solidFill>
                <a:latin typeface="Meiryo UI" panose="020B0604030504040204" pitchFamily="50" charset="-128"/>
                <a:ea typeface="Meiryo UI" panose="020B0604030504040204" pitchFamily="50" charset="-128"/>
              </a:rPr>
              <a:t>近代的工場を新設</a:t>
            </a:r>
            <a:r>
              <a:rPr lang="en-US" altLang="ja-JP" sz="2000" b="1" dirty="0">
                <a:solidFill>
                  <a:srgbClr val="002060"/>
                </a:solidFill>
                <a:latin typeface="Meiryo UI" panose="020B0604030504040204" pitchFamily="50" charset="-128"/>
                <a:ea typeface="Meiryo UI" panose="020B0604030504040204" pitchFamily="50" charset="-128"/>
              </a:rPr>
              <a:t>(</a:t>
            </a:r>
            <a:r>
              <a:rPr lang="ja-JP" altLang="en-US" sz="2000" b="1" dirty="0">
                <a:solidFill>
                  <a:srgbClr val="002060"/>
                </a:solidFill>
                <a:latin typeface="Meiryo UI" panose="020B0604030504040204" pitchFamily="50" charset="-128"/>
                <a:ea typeface="Meiryo UI" panose="020B0604030504040204" pitchFamily="50" charset="-128"/>
              </a:rPr>
              <a:t>大量生産が可能な蔵「御嶽蔵」）。</a:t>
            </a:r>
            <a:endParaRPr lang="en-US" altLang="ja-JP" sz="2000" b="1" dirty="0">
              <a:solidFill>
                <a:srgbClr val="002060"/>
              </a:solidFill>
              <a:latin typeface="Meiryo UI" panose="020B0604030504040204" pitchFamily="50" charset="-128"/>
              <a:ea typeface="Meiryo UI" panose="020B0604030504040204" pitchFamily="50" charset="-128"/>
            </a:endParaRPr>
          </a:p>
          <a:p>
            <a:r>
              <a:rPr lang="en-US" altLang="ja-JP" sz="2000" b="1" dirty="0">
                <a:solidFill>
                  <a:srgbClr val="002060"/>
                </a:solidFill>
                <a:latin typeface="Meiryo UI" panose="020B0604030504040204" pitchFamily="50" charset="-128"/>
                <a:ea typeface="Meiryo UI" panose="020B0604030504040204" pitchFamily="50" charset="-128"/>
              </a:rPr>
              <a:t>  </a:t>
            </a:r>
            <a:r>
              <a:rPr lang="ja-JP" altLang="en-US" sz="2000" b="1" dirty="0">
                <a:solidFill>
                  <a:srgbClr val="002060"/>
                </a:solidFill>
                <a:latin typeface="Meiryo UI" panose="020B0604030504040204" pitchFamily="50" charset="-128"/>
                <a:ea typeface="Meiryo UI" panose="020B0604030504040204" pitchFamily="50" charset="-128"/>
              </a:rPr>
              <a:t> </a:t>
            </a:r>
            <a:r>
              <a:rPr lang="ja-JP" altLang="en-US" sz="2000" b="1" dirty="0">
                <a:solidFill>
                  <a:srgbClr val="FF0000"/>
                </a:solidFill>
                <a:latin typeface="Meiryo UI" panose="020B0604030504040204" pitchFamily="50" charset="-128"/>
                <a:ea typeface="Meiryo UI" panose="020B0604030504040204" pitchFamily="50" charset="-128"/>
              </a:rPr>
              <a:t>桶買いから自社製造に切り替え</a:t>
            </a:r>
            <a:r>
              <a:rPr lang="ja-JP" altLang="en-US" sz="2000" b="1" dirty="0">
                <a:solidFill>
                  <a:srgbClr val="002060"/>
                </a:solidFill>
                <a:latin typeface="Meiryo UI" panose="020B0604030504040204" pitchFamily="50" charset="-128"/>
                <a:ea typeface="Meiryo UI" panose="020B0604030504040204" pitchFamily="50" charset="-128"/>
              </a:rPr>
              <a:t>始めた。</a:t>
            </a:r>
            <a:endParaRPr lang="en-US" altLang="ja-JP" sz="20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●歴代の酒造技術を継承しながら技術革新を続けている。</a:t>
            </a:r>
            <a:endParaRPr lang="en-US" altLang="ja-JP" sz="20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a:t>
            </a:r>
            <a:r>
              <a:rPr lang="en-US" altLang="ja-JP" sz="2000" b="1" dirty="0">
                <a:solidFill>
                  <a:srgbClr val="002060"/>
                </a:solidFill>
                <a:latin typeface="Meiryo UI" panose="020B0604030504040204" pitchFamily="50" charset="-128"/>
                <a:ea typeface="Meiryo UI" panose="020B0604030504040204" pitchFamily="50" charset="-128"/>
              </a:rPr>
              <a:t>2000</a:t>
            </a:r>
            <a:r>
              <a:rPr lang="ja-JP" altLang="en-US" sz="2000" b="1" dirty="0">
                <a:solidFill>
                  <a:srgbClr val="002060"/>
                </a:solidFill>
                <a:latin typeface="Meiryo UI" panose="020B0604030504040204" pitchFamily="50" charset="-128"/>
                <a:ea typeface="Meiryo UI" panose="020B0604030504040204" pitchFamily="50" charset="-128"/>
              </a:rPr>
              <a:t>年からは酒造業以外の醸造副産物の有効活用を</a:t>
            </a:r>
            <a:endParaRPr lang="en-US" altLang="ja-JP" sz="20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　 目的とした機能性素材開発にも着手。</a:t>
            </a:r>
            <a:endParaRPr lang="en-US" altLang="ja-JP" sz="20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　 現在の</a:t>
            </a:r>
            <a:r>
              <a:rPr lang="en-US" altLang="ja-JP" sz="2000" b="1" dirty="0">
                <a:solidFill>
                  <a:srgbClr val="002060"/>
                </a:solidFill>
                <a:latin typeface="Meiryo UI" panose="020B0604030504040204" pitchFamily="50" charset="-128"/>
                <a:ea typeface="Meiryo UI" panose="020B0604030504040204" pitchFamily="50" charset="-128"/>
              </a:rPr>
              <a:t>SDG</a:t>
            </a:r>
            <a:r>
              <a:rPr lang="ja-JP" altLang="en-US" sz="2000" b="1" dirty="0">
                <a:solidFill>
                  <a:srgbClr val="002060"/>
                </a:solidFill>
                <a:latin typeface="Meiryo UI" panose="020B0604030504040204" pitchFamily="50" charset="-128"/>
                <a:ea typeface="Meiryo UI" panose="020B0604030504040204" pitchFamily="50" charset="-128"/>
              </a:rPr>
              <a:t>ｓに</a:t>
            </a:r>
            <a:r>
              <a:rPr lang="en-US" altLang="ja-JP" sz="2000" b="1" dirty="0">
                <a:solidFill>
                  <a:srgbClr val="002060"/>
                </a:solidFill>
                <a:latin typeface="Meiryo UI" panose="020B0604030504040204" pitchFamily="50" charset="-128"/>
                <a:ea typeface="Meiryo UI" panose="020B0604030504040204" pitchFamily="50" charset="-128"/>
              </a:rPr>
              <a:t>20</a:t>
            </a:r>
            <a:r>
              <a:rPr lang="ja-JP" altLang="en-US" sz="2000" b="1" dirty="0">
                <a:solidFill>
                  <a:srgbClr val="002060"/>
                </a:solidFill>
                <a:latin typeface="Meiryo UI" panose="020B0604030504040204" pitchFamily="50" charset="-128"/>
                <a:ea typeface="Meiryo UI" panose="020B0604030504040204" pitchFamily="50" charset="-128"/>
              </a:rPr>
              <a:t>年以上前から取り組んでいる。</a:t>
            </a:r>
            <a:endParaRPr lang="en-US" altLang="ja-JP" sz="2000" b="1" dirty="0">
              <a:solidFill>
                <a:srgbClr val="002060"/>
              </a:solidFill>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2B6DDD55-91B2-B421-9AE8-F152633DC7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2596" y="4862783"/>
            <a:ext cx="2360438" cy="1851646"/>
          </a:xfrm>
          <a:prstGeom prst="rect">
            <a:avLst/>
          </a:prstGeom>
        </p:spPr>
      </p:pic>
    </p:spTree>
    <p:extLst>
      <p:ext uri="{BB962C8B-B14F-4D97-AF65-F5344CB8AC3E}">
        <p14:creationId xmlns:p14="http://schemas.microsoft.com/office/powerpoint/2010/main" val="4179789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5">
            <a:extLst>
              <a:ext uri="{FF2B5EF4-FFF2-40B4-BE49-F238E27FC236}">
                <a16:creationId xmlns:a16="http://schemas.microsoft.com/office/drawing/2014/main" id="{EAB73655-F566-1BF8-BB47-D2CBFA778E67}"/>
              </a:ext>
            </a:extLst>
          </p:cNvPr>
          <p:cNvSpPr>
            <a:spLocks noChangeArrowheads="1"/>
          </p:cNvSpPr>
          <p:nvPr/>
        </p:nvSpPr>
        <p:spPr bwMode="auto">
          <a:xfrm>
            <a:off x="312650" y="2765565"/>
            <a:ext cx="34131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eaLnBrk="1" hangingPunct="1"/>
            <a:r>
              <a:rPr lang="ja-JP" altLang="en-US" sz="1600" b="1" dirty="0">
                <a:solidFill>
                  <a:srgbClr val="002060"/>
                </a:solidFill>
                <a:latin typeface="Meiryo UI" panose="020B0604030504040204" pitchFamily="50" charset="-128"/>
                <a:ea typeface="Meiryo UI" panose="020B0604030504040204" pitchFamily="50" charset="-128"/>
              </a:rPr>
              <a:t>昔ながらの手造り仕込みを追求</a:t>
            </a:r>
            <a:endParaRPr lang="en-US" altLang="ja-JP" sz="1600" b="1" dirty="0">
              <a:solidFill>
                <a:srgbClr val="002060"/>
              </a:solidFill>
              <a:latin typeface="Meiryo UI" panose="020B0604030504040204" pitchFamily="50" charset="-128"/>
              <a:ea typeface="Meiryo UI" panose="020B0604030504040204" pitchFamily="50" charset="-128"/>
            </a:endParaRPr>
          </a:p>
        </p:txBody>
      </p:sp>
      <p:grpSp>
        <p:nvGrpSpPr>
          <p:cNvPr id="6" name="グループ化 5">
            <a:extLst>
              <a:ext uri="{FF2B5EF4-FFF2-40B4-BE49-F238E27FC236}">
                <a16:creationId xmlns:a16="http://schemas.microsoft.com/office/drawing/2014/main" id="{C77115FF-5EB1-D57B-32B0-8E8BAEAC5661}"/>
              </a:ext>
            </a:extLst>
          </p:cNvPr>
          <p:cNvGrpSpPr/>
          <p:nvPr/>
        </p:nvGrpSpPr>
        <p:grpSpPr>
          <a:xfrm>
            <a:off x="312650" y="3104119"/>
            <a:ext cx="3461946" cy="3204539"/>
            <a:chOff x="387512" y="3139959"/>
            <a:chExt cx="3461946" cy="3204539"/>
          </a:xfrm>
        </p:grpSpPr>
        <p:pic>
          <p:nvPicPr>
            <p:cNvPr id="10" name="図 14">
              <a:extLst>
                <a:ext uri="{FF2B5EF4-FFF2-40B4-BE49-F238E27FC236}">
                  <a16:creationId xmlns:a16="http://schemas.microsoft.com/office/drawing/2014/main" id="{5F09EA07-A6DE-FCAB-0E28-AD81129475C3}"/>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7512" y="3139959"/>
              <a:ext cx="2340000" cy="15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1">
              <a:extLst>
                <a:ext uri="{FF2B5EF4-FFF2-40B4-BE49-F238E27FC236}">
                  <a16:creationId xmlns:a16="http://schemas.microsoft.com/office/drawing/2014/main" id="{11DAF08E-4428-B536-28B1-DEC89BC871BE}"/>
                </a:ext>
              </a:extLst>
            </p:cNvPr>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9458" y="3139959"/>
              <a:ext cx="1080000" cy="15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図 7">
              <a:extLst>
                <a:ext uri="{FF2B5EF4-FFF2-40B4-BE49-F238E27FC236}">
                  <a16:creationId xmlns:a16="http://schemas.microsoft.com/office/drawing/2014/main" id="{7518AB40-C5A2-BB84-9A0B-845787338540}"/>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387513" y="4756384"/>
              <a:ext cx="2340000" cy="1584000"/>
            </a:xfrm>
            <a:prstGeom prst="rect">
              <a:avLst/>
            </a:prstGeom>
          </p:spPr>
        </p:pic>
        <p:pic>
          <p:nvPicPr>
            <p:cNvPr id="9" name="図 8">
              <a:extLst>
                <a:ext uri="{FF2B5EF4-FFF2-40B4-BE49-F238E27FC236}">
                  <a16:creationId xmlns:a16="http://schemas.microsoft.com/office/drawing/2014/main" id="{D2EC8021-1B43-6889-82FA-92890060045C}"/>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2769458" y="4760498"/>
              <a:ext cx="1080000" cy="1584000"/>
            </a:xfrm>
            <a:prstGeom prst="rect">
              <a:avLst/>
            </a:prstGeom>
          </p:spPr>
        </p:pic>
      </p:grpSp>
      <p:sp>
        <p:nvSpPr>
          <p:cNvPr id="17" name="正方形/長方形 16">
            <a:extLst>
              <a:ext uri="{FF2B5EF4-FFF2-40B4-BE49-F238E27FC236}">
                <a16:creationId xmlns:a16="http://schemas.microsoft.com/office/drawing/2014/main" id="{C34552D3-84FF-0AFE-B398-DBAA7978B8C3}"/>
              </a:ext>
            </a:extLst>
          </p:cNvPr>
          <p:cNvSpPr>
            <a:spLocks noChangeArrowheads="1"/>
          </p:cNvSpPr>
          <p:nvPr/>
        </p:nvSpPr>
        <p:spPr bwMode="auto">
          <a:xfrm>
            <a:off x="4433062" y="2752033"/>
            <a:ext cx="42353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eaLnBrk="1" hangingPunct="1"/>
            <a:r>
              <a:rPr lang="ja-JP" altLang="en-US" sz="1600" b="1" dirty="0">
                <a:solidFill>
                  <a:srgbClr val="002060"/>
                </a:solidFill>
                <a:latin typeface="Meiryo UI" panose="020B0604030504040204" pitchFamily="50" charset="-128"/>
                <a:ea typeface="Meiryo UI" panose="020B0604030504040204" pitchFamily="50" charset="-128"/>
              </a:rPr>
              <a:t>コンピューター管理による機械仕込みを追求</a:t>
            </a:r>
            <a:endParaRPr lang="en-US" altLang="ja-JP" sz="1600" b="1" dirty="0">
              <a:solidFill>
                <a:srgbClr val="002060"/>
              </a:solidFill>
              <a:latin typeface="Meiryo UI" panose="020B0604030504040204" pitchFamily="50" charset="-128"/>
              <a:ea typeface="Meiryo UI" panose="020B0604030504040204" pitchFamily="50" charset="-128"/>
            </a:endParaRPr>
          </a:p>
        </p:txBody>
      </p:sp>
      <p:grpSp>
        <p:nvGrpSpPr>
          <p:cNvPr id="24" name="グループ化 23">
            <a:extLst>
              <a:ext uri="{FF2B5EF4-FFF2-40B4-BE49-F238E27FC236}">
                <a16:creationId xmlns:a16="http://schemas.microsoft.com/office/drawing/2014/main" id="{F9D8DBAF-DCA8-02CC-F9F1-91D9EC4E1FE9}"/>
              </a:ext>
            </a:extLst>
          </p:cNvPr>
          <p:cNvGrpSpPr/>
          <p:nvPr/>
        </p:nvGrpSpPr>
        <p:grpSpPr>
          <a:xfrm>
            <a:off x="4143634" y="3085829"/>
            <a:ext cx="4730334" cy="3204580"/>
            <a:chOff x="4230565" y="3226581"/>
            <a:chExt cx="4730334" cy="3204580"/>
          </a:xfrm>
        </p:grpSpPr>
        <p:pic>
          <p:nvPicPr>
            <p:cNvPr id="18" name="図 1">
              <a:extLst>
                <a:ext uri="{FF2B5EF4-FFF2-40B4-BE49-F238E27FC236}">
                  <a16:creationId xmlns:a16="http://schemas.microsoft.com/office/drawing/2014/main" id="{B6A82848-DA9A-474E-F71E-537C56BF240F}"/>
                </a:ext>
              </a:extLst>
            </p:cNvPr>
            <p:cNvPicPr>
              <a:picLocks/>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30565" y="3226581"/>
              <a:ext cx="2340000" cy="15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図 3">
              <a:extLst>
                <a:ext uri="{FF2B5EF4-FFF2-40B4-BE49-F238E27FC236}">
                  <a16:creationId xmlns:a16="http://schemas.microsoft.com/office/drawing/2014/main" id="{6B0BEB94-7E8C-C5C0-34A3-E99E9E7947E7}"/>
                </a:ext>
              </a:extLst>
            </p:cNvPr>
            <p:cNvPicPr>
              <a:picLocks/>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09470" y="3232279"/>
              <a:ext cx="2340000" cy="15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図 14">
              <a:extLst>
                <a:ext uri="{FF2B5EF4-FFF2-40B4-BE49-F238E27FC236}">
                  <a16:creationId xmlns:a16="http://schemas.microsoft.com/office/drawing/2014/main" id="{5E329513-097B-712D-4CED-AC8D071D9820}"/>
                </a:ext>
              </a:extLst>
            </p:cNvPr>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4235914" y="4847161"/>
              <a:ext cx="2340000" cy="1584000"/>
            </a:xfrm>
            <a:prstGeom prst="rect">
              <a:avLst/>
            </a:prstGeom>
          </p:spPr>
        </p:pic>
        <p:pic>
          <p:nvPicPr>
            <p:cNvPr id="16" name="図 15">
              <a:extLst>
                <a:ext uri="{FF2B5EF4-FFF2-40B4-BE49-F238E27FC236}">
                  <a16:creationId xmlns:a16="http://schemas.microsoft.com/office/drawing/2014/main" id="{E2AFAB79-32F3-401B-F565-1CA37FD88E5F}"/>
                </a:ext>
              </a:extLst>
            </p:cNvPr>
            <p:cNvPicPr>
              <a:picLocks/>
            </p:cNvPicPr>
            <p:nvPr/>
          </p:nvPicPr>
          <p:blipFill>
            <a:blip r:embed="rId9" cstate="print">
              <a:extLst>
                <a:ext uri="{28A0092B-C50C-407E-A947-70E740481C1C}">
                  <a14:useLocalDpi xmlns:a14="http://schemas.microsoft.com/office/drawing/2010/main" val="0"/>
                </a:ext>
              </a:extLst>
            </a:blip>
            <a:stretch>
              <a:fillRect/>
            </a:stretch>
          </p:blipFill>
          <p:spPr>
            <a:xfrm>
              <a:off x="6620899" y="4847161"/>
              <a:ext cx="2340000" cy="1584000"/>
            </a:xfrm>
            <a:prstGeom prst="rect">
              <a:avLst/>
            </a:prstGeom>
          </p:spPr>
        </p:pic>
      </p:grpSp>
      <p:sp>
        <p:nvSpPr>
          <p:cNvPr id="20" name="正方形/長方形 17">
            <a:extLst>
              <a:ext uri="{FF2B5EF4-FFF2-40B4-BE49-F238E27FC236}">
                <a16:creationId xmlns:a16="http://schemas.microsoft.com/office/drawing/2014/main" id="{A1A6C0BE-2CD2-D4F5-F4BB-C4658B840040}"/>
              </a:ext>
            </a:extLst>
          </p:cNvPr>
          <p:cNvSpPr>
            <a:spLocks noChangeArrowheads="1"/>
          </p:cNvSpPr>
          <p:nvPr/>
        </p:nvSpPr>
        <p:spPr bwMode="auto">
          <a:xfrm>
            <a:off x="231862" y="706368"/>
            <a:ext cx="45899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2400" b="1" u="sng" dirty="0">
                <a:solidFill>
                  <a:srgbClr val="002060"/>
                </a:solidFill>
                <a:latin typeface="Meiryo UI" panose="020B0604030504040204" pitchFamily="50" charset="-128"/>
                <a:ea typeface="Meiryo UI" panose="020B0604030504040204" pitchFamily="50" charset="-128"/>
              </a:rPr>
              <a:t>美酒爛漫の酒造りは「酒質第一」</a:t>
            </a:r>
          </a:p>
        </p:txBody>
      </p:sp>
      <p:sp>
        <p:nvSpPr>
          <p:cNvPr id="21" name="正方形/長方形 15">
            <a:extLst>
              <a:ext uri="{FF2B5EF4-FFF2-40B4-BE49-F238E27FC236}">
                <a16:creationId xmlns:a16="http://schemas.microsoft.com/office/drawing/2014/main" id="{FE48743E-6BEF-DB2E-58F4-08A332FA39D5}"/>
              </a:ext>
            </a:extLst>
          </p:cNvPr>
          <p:cNvSpPr>
            <a:spLocks noChangeArrowheads="1"/>
          </p:cNvSpPr>
          <p:nvPr/>
        </p:nvSpPr>
        <p:spPr bwMode="auto">
          <a:xfrm>
            <a:off x="231862" y="1244825"/>
            <a:ext cx="8009229"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2000" b="1" dirty="0">
                <a:solidFill>
                  <a:srgbClr val="002060"/>
                </a:solidFill>
                <a:latin typeface="Meiryo UI" panose="020B0604030504040204" pitchFamily="50" charset="-128"/>
                <a:ea typeface="Meiryo UI" panose="020B0604030504040204" pitchFamily="50" charset="-128"/>
              </a:rPr>
              <a:t>・ 創業時より技術継承してきた手造り仕込蔵「雄勝蔵」</a:t>
            </a:r>
            <a:endParaRPr lang="en-US" altLang="ja-JP" sz="2000" b="1" dirty="0">
              <a:solidFill>
                <a:srgbClr val="002060"/>
              </a:solidFill>
              <a:latin typeface="Meiryo UI" panose="020B0604030504040204" pitchFamily="50" charset="-128"/>
              <a:ea typeface="Meiryo UI" panose="020B0604030504040204" pitchFamily="50" charset="-128"/>
            </a:endParaRPr>
          </a:p>
          <a:p>
            <a:pPr eaLnBrk="1" hangingPunct="1"/>
            <a:endParaRPr lang="en-US" altLang="ja-JP" sz="800" b="1" dirty="0">
              <a:solidFill>
                <a:srgbClr val="002060"/>
              </a:solidFill>
              <a:latin typeface="Meiryo UI" panose="020B0604030504040204" pitchFamily="50" charset="-128"/>
              <a:ea typeface="Meiryo UI" panose="020B0604030504040204" pitchFamily="50" charset="-128"/>
            </a:endParaRPr>
          </a:p>
          <a:p>
            <a:pPr eaLnBrk="1" hangingPunct="1"/>
            <a:r>
              <a:rPr lang="ja-JP" altLang="en-US" sz="2000" b="1" dirty="0">
                <a:solidFill>
                  <a:srgbClr val="002060"/>
                </a:solidFill>
                <a:latin typeface="Meiryo UI" panose="020B0604030504040204" pitchFamily="50" charset="-128"/>
                <a:ea typeface="Meiryo UI" panose="020B0604030504040204" pitchFamily="50" charset="-128"/>
              </a:rPr>
              <a:t>・ 歴代から継承した伝統技術を機械仕込みに反映し、「安心安全」な品質を </a:t>
            </a:r>
            <a:endParaRPr lang="en-US" altLang="ja-JP" sz="2000" b="1" dirty="0">
              <a:solidFill>
                <a:srgbClr val="002060"/>
              </a:solidFill>
              <a:latin typeface="Meiryo UI" panose="020B0604030504040204" pitchFamily="50" charset="-128"/>
              <a:ea typeface="Meiryo UI" panose="020B0604030504040204" pitchFamily="50" charset="-128"/>
            </a:endParaRPr>
          </a:p>
          <a:p>
            <a:pPr eaLnBrk="1" hangingPunct="1"/>
            <a:r>
              <a:rPr lang="en-US" altLang="ja-JP" sz="2000" b="1" dirty="0">
                <a:solidFill>
                  <a:srgbClr val="002060"/>
                </a:solidFill>
                <a:latin typeface="Meiryo UI" panose="020B0604030504040204" pitchFamily="50" charset="-128"/>
                <a:ea typeface="Meiryo UI" panose="020B0604030504040204" pitchFamily="50" charset="-128"/>
              </a:rPr>
              <a:t>   </a:t>
            </a:r>
            <a:r>
              <a:rPr lang="ja-JP" altLang="en-US" sz="2000" b="1" dirty="0">
                <a:solidFill>
                  <a:srgbClr val="002060"/>
                </a:solidFill>
                <a:latin typeface="Meiryo UI" panose="020B0604030504040204" pitchFamily="50" charset="-128"/>
                <a:ea typeface="Meiryo UI" panose="020B0604030504040204" pitchFamily="50" charset="-128"/>
              </a:rPr>
              <a:t>大量に生産することを可能とした「御嶽蔵」</a:t>
            </a:r>
            <a:endParaRPr lang="en-US" altLang="ja-JP" sz="2000" b="1" dirty="0">
              <a:solidFill>
                <a:srgbClr val="002060"/>
              </a:solidFill>
              <a:latin typeface="Meiryo UI" panose="020B0604030504040204" pitchFamily="50" charset="-128"/>
              <a:ea typeface="Meiryo UI" panose="020B0604030504040204" pitchFamily="50" charset="-128"/>
            </a:endParaRPr>
          </a:p>
        </p:txBody>
      </p:sp>
      <p:sp>
        <p:nvSpPr>
          <p:cNvPr id="23" name="タイトル 1">
            <a:extLst>
              <a:ext uri="{FF2B5EF4-FFF2-40B4-BE49-F238E27FC236}">
                <a16:creationId xmlns:a16="http://schemas.microsoft.com/office/drawing/2014/main" id="{C41AA904-C5A8-6427-435D-D2795E28A8C8}"/>
              </a:ext>
            </a:extLst>
          </p:cNvPr>
          <p:cNvSpPr txBox="1">
            <a:spLocks/>
          </p:cNvSpPr>
          <p:nvPr/>
        </p:nvSpPr>
        <p:spPr>
          <a:xfrm>
            <a:off x="0" y="-3720"/>
            <a:ext cx="9144000" cy="540616"/>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dirty="0">
                <a:solidFill>
                  <a:schemeClr val="bg1"/>
                </a:solidFill>
                <a:latin typeface="Meiryo UI" panose="020B0604030504040204" pitchFamily="50" charset="-128"/>
                <a:ea typeface="Meiryo UI" panose="020B0604030504040204" pitchFamily="50" charset="-128"/>
              </a:rPr>
              <a:t>　</a:t>
            </a:r>
            <a:r>
              <a:rPr lang="ja-JP" altLang="en-US" sz="2800" b="1" dirty="0">
                <a:solidFill>
                  <a:schemeClr val="bg1"/>
                </a:solidFill>
                <a:latin typeface="Meiryo UI" panose="020B0604030504040204" pitchFamily="50" charset="-128"/>
                <a:ea typeface="Meiryo UI" panose="020B0604030504040204" pitchFamily="50" charset="-128"/>
              </a:rPr>
              <a:t>美酒爛漫「ふたつの酒蔵」</a:t>
            </a:r>
            <a:endParaRPr lang="en-US" altLang="ja-JP" sz="2800" b="1" dirty="0">
              <a:solidFill>
                <a:schemeClr val="bg1"/>
              </a:solidFill>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D9D0B7B2-2221-93C2-3A62-33212B296527}"/>
              </a:ext>
            </a:extLst>
          </p:cNvPr>
          <p:cNvSpPr txBox="1"/>
          <p:nvPr/>
        </p:nvSpPr>
        <p:spPr>
          <a:xfrm>
            <a:off x="312650" y="6357179"/>
            <a:ext cx="3461946" cy="400110"/>
          </a:xfrm>
          <a:prstGeom prst="rect">
            <a:avLst/>
          </a:prstGeom>
          <a:noFill/>
        </p:spPr>
        <p:txBody>
          <a:bodyPr wrap="square">
            <a:spAutoFit/>
          </a:bodyPr>
          <a:lstStyle/>
          <a:p>
            <a:pPr algn="ctr" eaLnBrk="1" hangingPunct="1"/>
            <a:r>
              <a:rPr lang="en-US" altLang="ja-JP" sz="2000" b="1" dirty="0">
                <a:solidFill>
                  <a:srgbClr val="002060"/>
                </a:solidFill>
                <a:latin typeface="Meiryo UI" panose="020B0604030504040204" pitchFamily="50" charset="-128"/>
                <a:ea typeface="Meiryo UI" panose="020B0604030504040204" pitchFamily="50" charset="-128"/>
              </a:rPr>
              <a:t>【</a:t>
            </a:r>
            <a:r>
              <a:rPr lang="ja-JP" altLang="en-US" sz="2000" b="1" dirty="0">
                <a:solidFill>
                  <a:srgbClr val="002060"/>
                </a:solidFill>
                <a:latin typeface="Meiryo UI" panose="020B0604030504040204" pitchFamily="50" charset="-128"/>
                <a:ea typeface="Meiryo UI" panose="020B0604030504040204" pitchFamily="50" charset="-128"/>
              </a:rPr>
              <a:t>雄勝蔵</a:t>
            </a:r>
            <a:r>
              <a:rPr lang="en-US" altLang="ja-JP" sz="2000" b="1" dirty="0">
                <a:solidFill>
                  <a:srgbClr val="002060"/>
                </a:solidFill>
                <a:latin typeface="Meiryo UI" panose="020B0604030504040204" pitchFamily="50" charset="-128"/>
                <a:ea typeface="Meiryo UI" panose="020B0604030504040204" pitchFamily="50" charset="-128"/>
              </a:rPr>
              <a:t>】</a:t>
            </a:r>
          </a:p>
        </p:txBody>
      </p:sp>
      <p:sp>
        <p:nvSpPr>
          <p:cNvPr id="5" name="テキスト ボックス 4">
            <a:extLst>
              <a:ext uri="{FF2B5EF4-FFF2-40B4-BE49-F238E27FC236}">
                <a16:creationId xmlns:a16="http://schemas.microsoft.com/office/drawing/2014/main" id="{93AAEB1E-E57E-D182-EB47-26E9303A7128}"/>
              </a:ext>
            </a:extLst>
          </p:cNvPr>
          <p:cNvSpPr txBox="1"/>
          <p:nvPr/>
        </p:nvSpPr>
        <p:spPr>
          <a:xfrm>
            <a:off x="4185579" y="6337830"/>
            <a:ext cx="4703685" cy="400110"/>
          </a:xfrm>
          <a:prstGeom prst="rect">
            <a:avLst/>
          </a:prstGeom>
          <a:noFill/>
        </p:spPr>
        <p:txBody>
          <a:bodyPr wrap="square">
            <a:spAutoFit/>
          </a:bodyPr>
          <a:lstStyle/>
          <a:p>
            <a:pPr algn="ctr" eaLnBrk="1" hangingPunct="1"/>
            <a:r>
              <a:rPr lang="en-US" altLang="ja-JP" sz="2000" b="1" dirty="0">
                <a:solidFill>
                  <a:srgbClr val="002060"/>
                </a:solidFill>
                <a:latin typeface="Meiryo UI" panose="020B0604030504040204" pitchFamily="50" charset="-128"/>
                <a:ea typeface="Meiryo UI" panose="020B0604030504040204" pitchFamily="50" charset="-128"/>
              </a:rPr>
              <a:t>【</a:t>
            </a:r>
            <a:r>
              <a:rPr lang="ja-JP" altLang="en-US" sz="2000" b="1" dirty="0">
                <a:solidFill>
                  <a:srgbClr val="002060"/>
                </a:solidFill>
                <a:latin typeface="Meiryo UI" panose="020B0604030504040204" pitchFamily="50" charset="-128"/>
                <a:ea typeface="Meiryo UI" panose="020B0604030504040204" pitchFamily="50" charset="-128"/>
              </a:rPr>
              <a:t>御嶽蔵</a:t>
            </a:r>
            <a:r>
              <a:rPr lang="en-US" altLang="ja-JP" sz="2000" b="1" dirty="0">
                <a:solidFill>
                  <a:srgbClr val="002060"/>
                </a:solidFill>
                <a:latin typeface="Meiryo UI" panose="020B0604030504040204" pitchFamily="50" charset="-128"/>
                <a:ea typeface="Meiryo UI" panose="020B0604030504040204" pitchFamily="50" charset="-128"/>
              </a:rPr>
              <a:t>】</a:t>
            </a:r>
          </a:p>
        </p:txBody>
      </p:sp>
    </p:spTree>
    <p:extLst>
      <p:ext uri="{BB962C8B-B14F-4D97-AF65-F5344CB8AC3E}">
        <p14:creationId xmlns:p14="http://schemas.microsoft.com/office/powerpoint/2010/main" val="4133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3F1C4F52-6369-E85C-8759-06828C30438D}"/>
              </a:ext>
            </a:extLst>
          </p:cNvPr>
          <p:cNvGrpSpPr/>
          <p:nvPr/>
        </p:nvGrpSpPr>
        <p:grpSpPr>
          <a:xfrm>
            <a:off x="499849" y="682977"/>
            <a:ext cx="7805252" cy="5591988"/>
            <a:chOff x="7192506" y="3060024"/>
            <a:chExt cx="4576873" cy="3615988"/>
          </a:xfrm>
        </p:grpSpPr>
        <p:pic>
          <p:nvPicPr>
            <p:cNvPr id="5" name="図 4">
              <a:extLst>
                <a:ext uri="{FF2B5EF4-FFF2-40B4-BE49-F238E27FC236}">
                  <a16:creationId xmlns:a16="http://schemas.microsoft.com/office/drawing/2014/main" id="{880F055B-5B84-0B48-0455-05E6A732E127}"/>
                </a:ext>
              </a:extLst>
            </p:cNvPr>
            <p:cNvPicPr>
              <a:picLocks noChangeAspect="1"/>
            </p:cNvPicPr>
            <p:nvPr/>
          </p:nvPicPr>
          <p:blipFill>
            <a:blip r:embed="rId2"/>
            <a:stretch>
              <a:fillRect/>
            </a:stretch>
          </p:blipFill>
          <p:spPr>
            <a:xfrm>
              <a:off x="7192506" y="3060024"/>
              <a:ext cx="4576873" cy="3615988"/>
            </a:xfrm>
            <a:prstGeom prst="rect">
              <a:avLst/>
            </a:prstGeom>
            <a:ln w="25400" cmpd="thickThin">
              <a:noFill/>
            </a:ln>
          </p:spPr>
        </p:pic>
        <p:pic>
          <p:nvPicPr>
            <p:cNvPr id="7" name="図 6">
              <a:extLst>
                <a:ext uri="{FF2B5EF4-FFF2-40B4-BE49-F238E27FC236}">
                  <a16:creationId xmlns:a16="http://schemas.microsoft.com/office/drawing/2014/main" id="{750E7858-7923-6CBC-713C-846139A55D20}"/>
                </a:ext>
              </a:extLst>
            </p:cNvPr>
            <p:cNvPicPr>
              <a:picLocks noChangeAspect="1"/>
            </p:cNvPicPr>
            <p:nvPr/>
          </p:nvPicPr>
          <p:blipFill>
            <a:blip r:embed="rId3"/>
            <a:stretch>
              <a:fillRect/>
            </a:stretch>
          </p:blipFill>
          <p:spPr>
            <a:xfrm>
              <a:off x="10320167" y="3060024"/>
              <a:ext cx="1039684" cy="650851"/>
            </a:xfrm>
            <a:prstGeom prst="rect">
              <a:avLst/>
            </a:prstGeom>
            <a:ln>
              <a:solidFill>
                <a:schemeClr val="accent1"/>
              </a:solidFill>
            </a:ln>
          </p:spPr>
        </p:pic>
      </p:grpSp>
      <p:sp>
        <p:nvSpPr>
          <p:cNvPr id="6" name="タイトル 1">
            <a:extLst>
              <a:ext uri="{FF2B5EF4-FFF2-40B4-BE49-F238E27FC236}">
                <a16:creationId xmlns:a16="http://schemas.microsoft.com/office/drawing/2014/main" id="{425E0E4A-5416-3FDF-EFAB-A00EA21A3929}"/>
              </a:ext>
            </a:extLst>
          </p:cNvPr>
          <p:cNvSpPr txBox="1">
            <a:spLocks/>
          </p:cNvSpPr>
          <p:nvPr/>
        </p:nvSpPr>
        <p:spPr>
          <a:xfrm>
            <a:off x="0" y="-3720"/>
            <a:ext cx="9144000" cy="540616"/>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dirty="0">
                <a:solidFill>
                  <a:schemeClr val="bg1"/>
                </a:solidFill>
                <a:latin typeface="Meiryo UI" panose="020B0604030504040204" pitchFamily="50" charset="-128"/>
                <a:ea typeface="Meiryo UI" panose="020B0604030504040204" pitchFamily="50" charset="-128"/>
              </a:rPr>
              <a:t>　</a:t>
            </a:r>
            <a:r>
              <a:rPr lang="ja-JP" altLang="en-US" sz="2800" b="1" dirty="0">
                <a:solidFill>
                  <a:schemeClr val="bg1"/>
                </a:solidFill>
                <a:latin typeface="Meiryo UI" panose="020B0604030504040204" pitchFamily="50" charset="-128"/>
                <a:ea typeface="Meiryo UI" panose="020B0604030504040204" pitchFamily="50" charset="-128"/>
              </a:rPr>
              <a:t>美酒爛漫「御嶽蔵」</a:t>
            </a:r>
          </a:p>
        </p:txBody>
      </p:sp>
      <p:sp>
        <p:nvSpPr>
          <p:cNvPr id="2" name="正方形/長方形 17">
            <a:extLst>
              <a:ext uri="{FF2B5EF4-FFF2-40B4-BE49-F238E27FC236}">
                <a16:creationId xmlns:a16="http://schemas.microsoft.com/office/drawing/2014/main" id="{8E9FFC22-7548-A215-A8C7-1CF495447C5C}"/>
              </a:ext>
            </a:extLst>
          </p:cNvPr>
          <p:cNvSpPr>
            <a:spLocks noChangeArrowheads="1"/>
          </p:cNvSpPr>
          <p:nvPr/>
        </p:nvSpPr>
        <p:spPr bwMode="auto">
          <a:xfrm>
            <a:off x="375759" y="6274965"/>
            <a:ext cx="83924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2400" b="1" u="sng" dirty="0">
                <a:solidFill>
                  <a:srgbClr val="002060"/>
                </a:solidFill>
                <a:latin typeface="Meiryo UI" panose="020B0604030504040204" pitchFamily="50" charset="-128"/>
                <a:ea typeface="Meiryo UI" panose="020B0604030504040204" pitchFamily="50" charset="-128"/>
              </a:rPr>
              <a:t>御嶽蔵は最上階から下層階になるにつれて日本酒が完成される蔵</a:t>
            </a:r>
          </a:p>
        </p:txBody>
      </p:sp>
    </p:spTree>
    <p:extLst>
      <p:ext uri="{BB962C8B-B14F-4D97-AF65-F5344CB8AC3E}">
        <p14:creationId xmlns:p14="http://schemas.microsoft.com/office/powerpoint/2010/main" val="117259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1FEE07-69E5-5149-31F1-9DA74E364427}"/>
              </a:ext>
            </a:extLst>
          </p:cNvPr>
          <p:cNvSpPr txBox="1">
            <a:spLocks/>
          </p:cNvSpPr>
          <p:nvPr/>
        </p:nvSpPr>
        <p:spPr>
          <a:xfrm>
            <a:off x="0" y="-3720"/>
            <a:ext cx="9144000" cy="540616"/>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dirty="0">
                <a:solidFill>
                  <a:schemeClr val="bg1"/>
                </a:solidFill>
                <a:latin typeface="Meiryo UI" panose="020B0604030504040204" pitchFamily="50" charset="-128"/>
                <a:ea typeface="Meiryo UI" panose="020B0604030504040204" pitchFamily="50" charset="-128"/>
              </a:rPr>
              <a:t>　</a:t>
            </a:r>
            <a:r>
              <a:rPr lang="ja-JP" altLang="en-US" sz="2800" b="1" dirty="0">
                <a:solidFill>
                  <a:schemeClr val="bg1"/>
                </a:solidFill>
                <a:latin typeface="Meiryo UI" panose="020B0604030504040204" pitchFamily="50" charset="-128"/>
                <a:ea typeface="Meiryo UI" panose="020B0604030504040204" pitchFamily="50" charset="-128"/>
              </a:rPr>
              <a:t>美酒爛漫の酒造りによるメリット</a:t>
            </a:r>
          </a:p>
        </p:txBody>
      </p:sp>
      <p:sp>
        <p:nvSpPr>
          <p:cNvPr id="3" name="正方形/長方形 17">
            <a:extLst>
              <a:ext uri="{FF2B5EF4-FFF2-40B4-BE49-F238E27FC236}">
                <a16:creationId xmlns:a16="http://schemas.microsoft.com/office/drawing/2014/main" id="{C67DD8B6-D10C-0D13-1241-92B37CFD2444}"/>
              </a:ext>
            </a:extLst>
          </p:cNvPr>
          <p:cNvSpPr>
            <a:spLocks noChangeArrowheads="1"/>
          </p:cNvSpPr>
          <p:nvPr/>
        </p:nvSpPr>
        <p:spPr bwMode="auto">
          <a:xfrm>
            <a:off x="191201" y="1040235"/>
            <a:ext cx="85585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en-US" altLang="ja-JP" sz="2400" b="1" dirty="0">
                <a:solidFill>
                  <a:srgbClr val="002060"/>
                </a:solidFill>
                <a:latin typeface="Meiryo UI" panose="020B0604030504040204" pitchFamily="50" charset="-128"/>
                <a:ea typeface="Meiryo UI" panose="020B0604030504040204" pitchFamily="50" charset="-128"/>
              </a:rPr>
              <a:t>1</a:t>
            </a:r>
            <a:r>
              <a:rPr lang="ja-JP" altLang="en-US" sz="2400" b="1" dirty="0">
                <a:solidFill>
                  <a:srgbClr val="002060"/>
                </a:solidFill>
                <a:latin typeface="Meiryo UI" panose="020B0604030504040204" pitchFamily="50" charset="-128"/>
                <a:ea typeface="Meiryo UI" panose="020B0604030504040204" pitchFamily="50" charset="-128"/>
              </a:rPr>
              <a:t>．</a:t>
            </a:r>
            <a:r>
              <a:rPr lang="ja-JP" altLang="en-US" sz="2400" b="1" u="sng" dirty="0">
                <a:solidFill>
                  <a:srgbClr val="002060"/>
                </a:solidFill>
                <a:latin typeface="Meiryo UI" panose="020B0604030504040204" pitchFamily="50" charset="-128"/>
                <a:ea typeface="Meiryo UI" panose="020B0604030504040204" pitchFamily="50" charset="-128"/>
              </a:rPr>
              <a:t>創業時から秋田県醸造試験場の技術指導を受け続け、日々、　</a:t>
            </a:r>
            <a:endParaRPr lang="en-US" altLang="ja-JP" sz="2400" b="1" u="sng" dirty="0">
              <a:solidFill>
                <a:srgbClr val="002060"/>
              </a:solidFill>
              <a:latin typeface="Meiryo UI" panose="020B0604030504040204" pitchFamily="50" charset="-128"/>
              <a:ea typeface="Meiryo UI" panose="020B0604030504040204" pitchFamily="50" charset="-128"/>
            </a:endParaRPr>
          </a:p>
          <a:p>
            <a:pPr eaLnBrk="1" hangingPunct="1"/>
            <a:r>
              <a:rPr lang="ja-JP" altLang="en-US" sz="2400" b="1" dirty="0">
                <a:solidFill>
                  <a:srgbClr val="002060"/>
                </a:solidFill>
                <a:latin typeface="Meiryo UI" panose="020B0604030504040204" pitchFamily="50" charset="-128"/>
                <a:ea typeface="Meiryo UI" panose="020B0604030504040204" pitchFamily="50" charset="-128"/>
              </a:rPr>
              <a:t>　　 </a:t>
            </a:r>
            <a:r>
              <a:rPr lang="ja-JP" altLang="en-US" sz="2400" b="1" u="sng" dirty="0">
                <a:solidFill>
                  <a:srgbClr val="002060"/>
                </a:solidFill>
                <a:latin typeface="Meiryo UI" panose="020B0604030504040204" pitchFamily="50" charset="-128"/>
                <a:ea typeface="Meiryo UI" panose="020B0604030504040204" pitchFamily="50" charset="-128"/>
              </a:rPr>
              <a:t>新技術革新を続けてきた酒蔵である。→製造技術は問題ない。</a:t>
            </a:r>
          </a:p>
        </p:txBody>
      </p:sp>
      <p:sp>
        <p:nvSpPr>
          <p:cNvPr id="4" name="正方形/長方形 17">
            <a:extLst>
              <a:ext uri="{FF2B5EF4-FFF2-40B4-BE49-F238E27FC236}">
                <a16:creationId xmlns:a16="http://schemas.microsoft.com/office/drawing/2014/main" id="{E2817A8A-7FA7-84E6-13AE-0484D0BF5C57}"/>
              </a:ext>
            </a:extLst>
          </p:cNvPr>
          <p:cNvSpPr>
            <a:spLocks noChangeArrowheads="1"/>
          </p:cNvSpPr>
          <p:nvPr/>
        </p:nvSpPr>
        <p:spPr bwMode="auto">
          <a:xfrm>
            <a:off x="191201" y="2081868"/>
            <a:ext cx="85585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en-US" altLang="ja-JP" sz="2400" b="1" dirty="0">
                <a:solidFill>
                  <a:srgbClr val="002060"/>
                </a:solidFill>
                <a:latin typeface="Meiryo UI" panose="020B0604030504040204" pitchFamily="50" charset="-128"/>
                <a:ea typeface="Meiryo UI" panose="020B0604030504040204" pitchFamily="50" charset="-128"/>
              </a:rPr>
              <a:t>2</a:t>
            </a:r>
            <a:r>
              <a:rPr lang="ja-JP" altLang="en-US" sz="2400" b="1" dirty="0">
                <a:solidFill>
                  <a:srgbClr val="002060"/>
                </a:solidFill>
                <a:latin typeface="Meiryo UI" panose="020B0604030504040204" pitchFamily="50" charset="-128"/>
                <a:ea typeface="Meiryo UI" panose="020B0604030504040204" pitchFamily="50" charset="-128"/>
              </a:rPr>
              <a:t>．</a:t>
            </a:r>
            <a:r>
              <a:rPr lang="ja-JP" altLang="en-US" sz="2400" b="1" u="sng" dirty="0">
                <a:solidFill>
                  <a:srgbClr val="002060"/>
                </a:solidFill>
                <a:latin typeface="Meiryo UI" panose="020B0604030504040204" pitchFamily="50" charset="-128"/>
                <a:ea typeface="Meiryo UI" panose="020B0604030504040204" pitchFamily="50" charset="-128"/>
              </a:rPr>
              <a:t>大量生産が可能な御嶽蔵を所有しているため、各商品における　</a:t>
            </a:r>
            <a:endParaRPr lang="en-US" altLang="ja-JP" sz="2400" b="1" u="sng" dirty="0">
              <a:solidFill>
                <a:srgbClr val="002060"/>
              </a:solidFill>
              <a:latin typeface="Meiryo UI" panose="020B0604030504040204" pitchFamily="50" charset="-128"/>
              <a:ea typeface="Meiryo UI" panose="020B0604030504040204" pitchFamily="50" charset="-128"/>
            </a:endParaRPr>
          </a:p>
          <a:p>
            <a:pPr eaLnBrk="1" hangingPunct="1"/>
            <a:r>
              <a:rPr lang="ja-JP" altLang="en-US" sz="2400" b="1" dirty="0">
                <a:solidFill>
                  <a:srgbClr val="002060"/>
                </a:solidFill>
                <a:latin typeface="Meiryo UI" panose="020B0604030504040204" pitchFamily="50" charset="-128"/>
                <a:ea typeface="Meiryo UI" panose="020B0604030504040204" pitchFamily="50" charset="-128"/>
              </a:rPr>
              <a:t>　　 </a:t>
            </a:r>
            <a:r>
              <a:rPr lang="ja-JP" altLang="en-US" sz="2400" b="1" u="sng" dirty="0">
                <a:solidFill>
                  <a:srgbClr val="002060"/>
                </a:solidFill>
                <a:latin typeface="Meiryo UI" panose="020B0604030504040204" pitchFamily="50" charset="-128"/>
                <a:ea typeface="Meiryo UI" panose="020B0604030504040204" pitchFamily="50" charset="-128"/>
              </a:rPr>
              <a:t>コストパフォーマンスに優れている。</a:t>
            </a:r>
            <a:endParaRPr lang="en-US" altLang="ja-JP" sz="2400" b="1" u="sng" dirty="0">
              <a:solidFill>
                <a:srgbClr val="002060"/>
              </a:solidFill>
              <a:latin typeface="Meiryo UI" panose="020B0604030504040204" pitchFamily="50" charset="-128"/>
              <a:ea typeface="Meiryo UI" panose="020B0604030504040204" pitchFamily="50" charset="-128"/>
            </a:endParaRPr>
          </a:p>
          <a:p>
            <a:pPr eaLnBrk="1" hangingPunct="1"/>
            <a:r>
              <a:rPr lang="ja-JP" altLang="en-US" sz="2400" b="1" dirty="0">
                <a:solidFill>
                  <a:srgbClr val="002060"/>
                </a:solidFill>
                <a:latin typeface="Meiryo UI" panose="020B0604030504040204" pitchFamily="50" charset="-128"/>
                <a:ea typeface="Meiryo UI" panose="020B0604030504040204" pitchFamily="50" charset="-128"/>
              </a:rPr>
              <a:t>　　 </a:t>
            </a:r>
            <a:r>
              <a:rPr lang="ja-JP" altLang="en-US" sz="2400" b="1" u="sng" dirty="0">
                <a:solidFill>
                  <a:srgbClr val="002060"/>
                </a:solidFill>
                <a:latin typeface="Meiryo UI" panose="020B0604030504040204" pitchFamily="50" charset="-128"/>
                <a:ea typeface="Meiryo UI" panose="020B0604030504040204" pitchFamily="50" charset="-128"/>
              </a:rPr>
              <a:t>同時に安定した製品を生産でき、安定供給も可能である。</a:t>
            </a:r>
            <a:endParaRPr lang="en-US" altLang="ja-JP" sz="2400" b="1" u="sng" dirty="0">
              <a:solidFill>
                <a:srgbClr val="002060"/>
              </a:solidFill>
              <a:latin typeface="Meiryo UI" panose="020B0604030504040204" pitchFamily="50" charset="-128"/>
              <a:ea typeface="Meiryo UI" panose="020B0604030504040204" pitchFamily="50" charset="-128"/>
            </a:endParaRPr>
          </a:p>
        </p:txBody>
      </p:sp>
      <p:sp>
        <p:nvSpPr>
          <p:cNvPr id="5" name="正方形/長方形 17">
            <a:extLst>
              <a:ext uri="{FF2B5EF4-FFF2-40B4-BE49-F238E27FC236}">
                <a16:creationId xmlns:a16="http://schemas.microsoft.com/office/drawing/2014/main" id="{4F3D5FD3-E52A-6AE4-FA9E-226005EACB03}"/>
              </a:ext>
            </a:extLst>
          </p:cNvPr>
          <p:cNvSpPr>
            <a:spLocks noChangeArrowheads="1"/>
          </p:cNvSpPr>
          <p:nvPr/>
        </p:nvSpPr>
        <p:spPr bwMode="auto">
          <a:xfrm>
            <a:off x="191201" y="3575804"/>
            <a:ext cx="85585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en-US" altLang="ja-JP" sz="2400" b="1" dirty="0">
                <a:solidFill>
                  <a:srgbClr val="002060"/>
                </a:solidFill>
                <a:latin typeface="Meiryo UI" panose="020B0604030504040204" pitchFamily="50" charset="-128"/>
                <a:ea typeface="Meiryo UI" panose="020B0604030504040204" pitchFamily="50" charset="-128"/>
              </a:rPr>
              <a:t>3</a:t>
            </a:r>
            <a:r>
              <a:rPr lang="ja-JP" altLang="en-US" sz="2400" b="1" dirty="0">
                <a:solidFill>
                  <a:srgbClr val="002060"/>
                </a:solidFill>
                <a:latin typeface="Meiryo UI" panose="020B0604030504040204" pitchFamily="50" charset="-128"/>
                <a:ea typeface="Meiryo UI" panose="020B0604030504040204" pitchFamily="50" charset="-128"/>
              </a:rPr>
              <a:t>．</a:t>
            </a:r>
            <a:r>
              <a:rPr lang="en-US" altLang="ja-JP" sz="2400" b="1" u="sng" dirty="0">
                <a:solidFill>
                  <a:srgbClr val="002060"/>
                </a:solidFill>
                <a:latin typeface="Meiryo UI" panose="020B0604030504040204" pitchFamily="50" charset="-128"/>
                <a:ea typeface="Meiryo UI" panose="020B0604030504040204" pitchFamily="50" charset="-128"/>
              </a:rPr>
              <a:t>20</a:t>
            </a:r>
            <a:r>
              <a:rPr lang="ja-JP" altLang="en-US" sz="2400" b="1" u="sng" dirty="0">
                <a:solidFill>
                  <a:srgbClr val="002060"/>
                </a:solidFill>
                <a:latin typeface="Meiryo UI" panose="020B0604030504040204" pitchFamily="50" charset="-128"/>
                <a:ea typeface="Meiryo UI" panose="020B0604030504040204" pitchFamily="50" charset="-128"/>
              </a:rPr>
              <a:t>年前には業界関係者が嫌っていた機械を使用した酒造りを</a:t>
            </a:r>
            <a:endParaRPr lang="en-US" altLang="ja-JP" sz="2400" b="1" u="sng" dirty="0">
              <a:solidFill>
                <a:srgbClr val="002060"/>
              </a:solidFill>
              <a:latin typeface="Meiryo UI" panose="020B0604030504040204" pitchFamily="50" charset="-128"/>
              <a:ea typeface="Meiryo UI" panose="020B0604030504040204" pitchFamily="50" charset="-128"/>
            </a:endParaRPr>
          </a:p>
          <a:p>
            <a:pPr eaLnBrk="1" hangingPunct="1"/>
            <a:r>
              <a:rPr lang="ja-JP" altLang="en-US" sz="2400" b="1" dirty="0">
                <a:solidFill>
                  <a:srgbClr val="002060"/>
                </a:solidFill>
                <a:latin typeface="Meiryo UI" panose="020B0604030504040204" pitchFamily="50" charset="-128"/>
                <a:ea typeface="Meiryo UI" panose="020B0604030504040204" pitchFamily="50" charset="-128"/>
              </a:rPr>
              <a:t>　　 </a:t>
            </a:r>
            <a:r>
              <a:rPr lang="en-US" altLang="ja-JP" sz="2400" b="1" u="sng" dirty="0">
                <a:solidFill>
                  <a:srgbClr val="002060"/>
                </a:solidFill>
                <a:latin typeface="Meiryo UI" panose="020B0604030504040204" pitchFamily="50" charset="-128"/>
                <a:ea typeface="Meiryo UI" panose="020B0604030504040204" pitchFamily="50" charset="-128"/>
              </a:rPr>
              <a:t>40</a:t>
            </a:r>
            <a:r>
              <a:rPr lang="ja-JP" altLang="en-US" sz="2400" b="1" u="sng" dirty="0">
                <a:solidFill>
                  <a:srgbClr val="002060"/>
                </a:solidFill>
                <a:latin typeface="Meiryo UI" panose="020B0604030504040204" pitchFamily="50" charset="-128"/>
                <a:ea typeface="Meiryo UI" panose="020B0604030504040204" pitchFamily="50" charset="-128"/>
              </a:rPr>
              <a:t>年前から取り組んできた自信と実績がある。</a:t>
            </a:r>
            <a:endParaRPr lang="en-US" altLang="ja-JP" sz="2400" b="1" u="sng" dirty="0">
              <a:solidFill>
                <a:srgbClr val="002060"/>
              </a:solidFill>
              <a:latin typeface="Meiryo UI" panose="020B0604030504040204" pitchFamily="50" charset="-128"/>
              <a:ea typeface="Meiryo UI" panose="020B0604030504040204" pitchFamily="50" charset="-128"/>
            </a:endParaRPr>
          </a:p>
          <a:p>
            <a:pPr eaLnBrk="1" hangingPunct="1"/>
            <a:r>
              <a:rPr lang="ja-JP" altLang="en-US" sz="2400" b="1" dirty="0">
                <a:solidFill>
                  <a:srgbClr val="002060"/>
                </a:solidFill>
                <a:latin typeface="Meiryo UI" panose="020B0604030504040204" pitchFamily="50" charset="-128"/>
                <a:ea typeface="Meiryo UI" panose="020B0604030504040204" pitchFamily="50" charset="-128"/>
              </a:rPr>
              <a:t>　　 </a:t>
            </a:r>
            <a:r>
              <a:rPr lang="ja-JP" altLang="en-US" sz="2400" b="1" u="sng" dirty="0">
                <a:solidFill>
                  <a:srgbClr val="002060"/>
                </a:solidFill>
                <a:latin typeface="Meiryo UI" panose="020B0604030504040204" pitchFamily="50" charset="-128"/>
                <a:ea typeface="Meiryo UI" panose="020B0604030504040204" pitchFamily="50" charset="-128"/>
              </a:rPr>
              <a:t>ちなみに現代の酒蔵の大半が機械造りに転換している。</a:t>
            </a:r>
            <a:endParaRPr lang="en-US" altLang="ja-JP" sz="2400" b="1" u="sng" dirty="0">
              <a:solidFill>
                <a:srgbClr val="002060"/>
              </a:solidFill>
              <a:latin typeface="Meiryo UI" panose="020B0604030504040204" pitchFamily="50" charset="-128"/>
              <a:ea typeface="Meiryo UI" panose="020B0604030504040204" pitchFamily="50" charset="-128"/>
            </a:endParaRPr>
          </a:p>
        </p:txBody>
      </p:sp>
      <p:sp>
        <p:nvSpPr>
          <p:cNvPr id="6" name="正方形/長方形 17">
            <a:extLst>
              <a:ext uri="{FF2B5EF4-FFF2-40B4-BE49-F238E27FC236}">
                <a16:creationId xmlns:a16="http://schemas.microsoft.com/office/drawing/2014/main" id="{CD977CB0-F58B-293B-46A8-2B51CAECE76E}"/>
              </a:ext>
            </a:extLst>
          </p:cNvPr>
          <p:cNvSpPr>
            <a:spLocks noChangeArrowheads="1"/>
          </p:cNvSpPr>
          <p:nvPr/>
        </p:nvSpPr>
        <p:spPr bwMode="auto">
          <a:xfrm>
            <a:off x="191201" y="5032422"/>
            <a:ext cx="85585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en-US" altLang="ja-JP" sz="2400" b="1" dirty="0">
                <a:solidFill>
                  <a:srgbClr val="002060"/>
                </a:solidFill>
                <a:latin typeface="Meiryo UI" panose="020B0604030504040204" pitchFamily="50" charset="-128"/>
                <a:ea typeface="Meiryo UI" panose="020B0604030504040204" pitchFamily="50" charset="-128"/>
              </a:rPr>
              <a:t>4</a:t>
            </a:r>
            <a:r>
              <a:rPr lang="ja-JP" altLang="en-US" sz="2400" b="1" dirty="0">
                <a:solidFill>
                  <a:srgbClr val="002060"/>
                </a:solidFill>
                <a:latin typeface="Meiryo UI" panose="020B0604030504040204" pitchFamily="50" charset="-128"/>
                <a:ea typeface="Meiryo UI" panose="020B0604030504040204" pitchFamily="50" charset="-128"/>
              </a:rPr>
              <a:t>．</a:t>
            </a:r>
            <a:r>
              <a:rPr lang="ja-JP" altLang="en-US" sz="2400" b="1" u="sng" dirty="0">
                <a:solidFill>
                  <a:srgbClr val="002060"/>
                </a:solidFill>
                <a:latin typeface="Meiryo UI" panose="020B0604030504040204" pitchFamily="50" charset="-128"/>
                <a:ea typeface="Meiryo UI" panose="020B0604030504040204" pitchFamily="50" charset="-128"/>
              </a:rPr>
              <a:t>酒造り以外においても醸造用米「ぎんさん」の開発をするなど、</a:t>
            </a:r>
            <a:endParaRPr lang="en-US" altLang="ja-JP" sz="2400" b="1" u="sng" dirty="0">
              <a:solidFill>
                <a:srgbClr val="002060"/>
              </a:solidFill>
              <a:latin typeface="Meiryo UI" panose="020B0604030504040204" pitchFamily="50" charset="-128"/>
              <a:ea typeface="Meiryo UI" panose="020B0604030504040204" pitchFamily="50" charset="-128"/>
            </a:endParaRPr>
          </a:p>
          <a:p>
            <a:pPr eaLnBrk="1" hangingPunct="1"/>
            <a:r>
              <a:rPr lang="ja-JP" altLang="en-US" sz="2400" b="1" dirty="0">
                <a:solidFill>
                  <a:srgbClr val="002060"/>
                </a:solidFill>
                <a:latin typeface="Meiryo UI" panose="020B0604030504040204" pitchFamily="50" charset="-128"/>
                <a:ea typeface="Meiryo UI" panose="020B0604030504040204" pitchFamily="50" charset="-128"/>
              </a:rPr>
              <a:t>　　 </a:t>
            </a:r>
            <a:r>
              <a:rPr lang="ja-JP" altLang="en-US" sz="2400" b="1" u="sng" dirty="0">
                <a:solidFill>
                  <a:srgbClr val="002060"/>
                </a:solidFill>
                <a:latin typeface="Meiryo UI" panose="020B0604030504040204" pitchFamily="50" charset="-128"/>
                <a:ea typeface="Meiryo UI" panose="020B0604030504040204" pitchFamily="50" charset="-128"/>
              </a:rPr>
              <a:t>品質にこだわり続けると共に、業界全体にも貢献している。</a:t>
            </a:r>
            <a:endParaRPr lang="en-US" altLang="ja-JP" sz="2400" b="1" u="sng" dirty="0">
              <a:solidFill>
                <a:srgbClr val="002060"/>
              </a:solidFill>
              <a:latin typeface="Meiryo UI" panose="020B0604030504040204" pitchFamily="50" charset="-128"/>
              <a:ea typeface="Meiryo UI" panose="020B0604030504040204" pitchFamily="50" charset="-128"/>
            </a:endParaRPr>
          </a:p>
          <a:p>
            <a:pPr eaLnBrk="1" hangingPunct="1"/>
            <a:r>
              <a:rPr lang="ja-JP" altLang="en-US" sz="2400" b="1" dirty="0">
                <a:solidFill>
                  <a:srgbClr val="002060"/>
                </a:solidFill>
                <a:latin typeface="Meiryo UI" panose="020B0604030504040204" pitchFamily="50" charset="-128"/>
                <a:ea typeface="Meiryo UI" panose="020B0604030504040204" pitchFamily="50" charset="-128"/>
              </a:rPr>
              <a:t>　　 </a:t>
            </a:r>
            <a:r>
              <a:rPr lang="en-US" altLang="ja-JP" sz="2400" b="1" dirty="0">
                <a:solidFill>
                  <a:srgbClr val="002060"/>
                </a:solidFill>
                <a:latin typeface="Meiryo UI" panose="020B0604030504040204" pitchFamily="50" charset="-128"/>
                <a:ea typeface="Meiryo UI" panose="020B0604030504040204" pitchFamily="50" charset="-128"/>
              </a:rPr>
              <a:t>※</a:t>
            </a:r>
            <a:r>
              <a:rPr lang="ja-JP" altLang="en-US" sz="2400" b="1" dirty="0">
                <a:solidFill>
                  <a:srgbClr val="002060"/>
                </a:solidFill>
                <a:latin typeface="Meiryo UI" panose="020B0604030504040204" pitchFamily="50" charset="-128"/>
                <a:ea typeface="Meiryo UI" panose="020B0604030504040204" pitchFamily="50" charset="-128"/>
              </a:rPr>
              <a:t>設立時から業界のリードオフマン的な酒蔵だったため</a:t>
            </a:r>
            <a:endParaRPr lang="en-US" altLang="ja-JP" sz="2400" b="1" dirty="0">
              <a:solidFill>
                <a:srgbClr val="00206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71255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9F80DD3C-2DE0-D88F-5FFB-D95A2C82B115}"/>
              </a:ext>
            </a:extLst>
          </p:cNvPr>
          <p:cNvSpPr txBox="1">
            <a:spLocks/>
          </p:cNvSpPr>
          <p:nvPr/>
        </p:nvSpPr>
        <p:spPr>
          <a:xfrm>
            <a:off x="0" y="-3720"/>
            <a:ext cx="9144000" cy="540616"/>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b="1" dirty="0">
                <a:solidFill>
                  <a:schemeClr val="bg1"/>
                </a:solidFill>
                <a:latin typeface="Meiryo UI" panose="020B0604030504040204" pitchFamily="50" charset="-128"/>
                <a:ea typeface="Meiryo UI" panose="020B0604030504040204" pitchFamily="50" charset="-128"/>
              </a:rPr>
              <a:t>美酒爛漫の取り組み</a:t>
            </a:r>
          </a:p>
        </p:txBody>
      </p:sp>
      <p:sp>
        <p:nvSpPr>
          <p:cNvPr id="5" name="テキスト ボックス 4">
            <a:extLst>
              <a:ext uri="{FF2B5EF4-FFF2-40B4-BE49-F238E27FC236}">
                <a16:creationId xmlns:a16="http://schemas.microsoft.com/office/drawing/2014/main" id="{2962803C-A302-D841-974A-6912474EDD79}"/>
              </a:ext>
            </a:extLst>
          </p:cNvPr>
          <p:cNvSpPr txBox="1"/>
          <p:nvPr/>
        </p:nvSpPr>
        <p:spPr>
          <a:xfrm>
            <a:off x="247477" y="824629"/>
            <a:ext cx="2697059" cy="461665"/>
          </a:xfrm>
          <a:prstGeom prst="rect">
            <a:avLst/>
          </a:prstGeom>
          <a:noFill/>
        </p:spPr>
        <p:txBody>
          <a:bodyPr wrap="square">
            <a:spAutoFit/>
          </a:bodyPr>
          <a:lstStyle/>
          <a:p>
            <a:pPr lvl="0" eaLnBrk="1" hangingPunct="1"/>
            <a:r>
              <a:rPr lang="en-US" altLang="ja-JP" sz="2400" b="1" dirty="0">
                <a:solidFill>
                  <a:srgbClr val="002060"/>
                </a:solidFill>
                <a:latin typeface="Meiryo UI" panose="020B0604030504040204" pitchFamily="50" charset="-128"/>
                <a:ea typeface="Meiryo UI" panose="020B0604030504040204" pitchFamily="50" charset="-128"/>
              </a:rPr>
              <a:t>1</a:t>
            </a:r>
            <a:r>
              <a:rPr lang="ja-JP" altLang="en-US" sz="2400" b="1" dirty="0">
                <a:solidFill>
                  <a:srgbClr val="002060"/>
                </a:solidFill>
                <a:latin typeface="Meiryo UI" panose="020B0604030504040204" pitchFamily="50" charset="-128"/>
                <a:ea typeface="Meiryo UI" panose="020B0604030504040204" pitchFamily="50" charset="-128"/>
              </a:rPr>
              <a:t>．原料米の開発</a:t>
            </a:r>
            <a:endParaRPr lang="en-US" altLang="ja-JP" sz="2400" b="1" dirty="0">
              <a:solidFill>
                <a:srgbClr val="002060"/>
              </a:solidFill>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B0A0764C-A894-C6A4-3ADB-6B1D9660C0BD}"/>
              </a:ext>
            </a:extLst>
          </p:cNvPr>
          <p:cNvSpPr txBox="1"/>
          <p:nvPr/>
        </p:nvSpPr>
        <p:spPr>
          <a:xfrm>
            <a:off x="358630" y="1286294"/>
            <a:ext cx="8426740" cy="1938992"/>
          </a:xfrm>
          <a:prstGeom prst="rect">
            <a:avLst/>
          </a:prstGeom>
          <a:noFill/>
        </p:spPr>
        <p:txBody>
          <a:bodyPr wrap="square">
            <a:spAutoFit/>
          </a:bodyPr>
          <a:lstStyle/>
          <a:p>
            <a:pPr lvl="0" eaLnBrk="1" hangingPunct="1"/>
            <a:r>
              <a:rPr lang="ja-JP" altLang="en-US" sz="2400" b="1" dirty="0">
                <a:solidFill>
                  <a:srgbClr val="002060"/>
                </a:solidFill>
                <a:latin typeface="Meiryo UI" panose="020B0604030504040204" pitchFamily="50" charset="-128"/>
                <a:ea typeface="Meiryo UI" panose="020B0604030504040204" pitchFamily="50" charset="-128"/>
              </a:rPr>
              <a:t>酒造用に使用される原料米は酒造好適米と一般米に大きく二つに区分され、一般米は食用米なので酒造りには不向き。</a:t>
            </a:r>
            <a:endParaRPr lang="en-US" altLang="ja-JP" sz="2400" b="1" dirty="0">
              <a:solidFill>
                <a:srgbClr val="002060"/>
              </a:solidFill>
              <a:latin typeface="Meiryo UI" panose="020B0604030504040204" pitchFamily="50" charset="-128"/>
              <a:ea typeface="Meiryo UI" panose="020B0604030504040204" pitchFamily="50" charset="-128"/>
            </a:endParaRPr>
          </a:p>
          <a:p>
            <a:pPr lvl="0" eaLnBrk="1" hangingPunct="1"/>
            <a:r>
              <a:rPr lang="en-US" altLang="ja-JP" sz="2400" b="1" dirty="0">
                <a:solidFill>
                  <a:srgbClr val="002060"/>
                </a:solidFill>
                <a:latin typeface="Meiryo UI" panose="020B0604030504040204" pitchFamily="50" charset="-128"/>
                <a:ea typeface="Meiryo UI" panose="020B0604030504040204" pitchFamily="50" charset="-128"/>
              </a:rPr>
              <a:t>2008</a:t>
            </a:r>
            <a:r>
              <a:rPr lang="ja-JP" altLang="en-US" sz="2400" b="1" dirty="0">
                <a:solidFill>
                  <a:srgbClr val="002060"/>
                </a:solidFill>
                <a:latin typeface="Meiryo UI" panose="020B0604030504040204" pitchFamily="50" charset="-128"/>
                <a:ea typeface="Meiryo UI" panose="020B0604030504040204" pitchFamily="50" charset="-128"/>
              </a:rPr>
              <a:t>年から</a:t>
            </a:r>
            <a:r>
              <a:rPr lang="en-US" altLang="ja-JP" sz="2400" b="1" dirty="0">
                <a:solidFill>
                  <a:srgbClr val="002060"/>
                </a:solidFill>
                <a:latin typeface="Meiryo UI" panose="020B0604030504040204" pitchFamily="50" charset="-128"/>
                <a:ea typeface="Meiryo UI" panose="020B0604030504040204" pitchFamily="50" charset="-128"/>
              </a:rPr>
              <a:t>5</a:t>
            </a:r>
            <a:r>
              <a:rPr lang="ja-JP" altLang="en-US" sz="2400" b="1" dirty="0">
                <a:solidFill>
                  <a:srgbClr val="002060"/>
                </a:solidFill>
                <a:latin typeface="Meiryo UI" panose="020B0604030504040204" pitchFamily="50" charset="-128"/>
                <a:ea typeface="Meiryo UI" panose="020B0604030504040204" pitchFamily="50" charset="-128"/>
              </a:rPr>
              <a:t>年間、醸造に適した一般米の開発を秋田県と共同で開発し、</a:t>
            </a:r>
            <a:r>
              <a:rPr lang="ja-JP" altLang="en-US" sz="2400" b="1" u="sng" dirty="0">
                <a:solidFill>
                  <a:srgbClr val="FF0000"/>
                </a:solidFill>
                <a:latin typeface="Meiryo UI" panose="020B0604030504040204" pitchFamily="50" charset="-128"/>
                <a:ea typeface="Meiryo UI" panose="020B0604030504040204" pitchFamily="50" charset="-128"/>
              </a:rPr>
              <a:t>多収穫米「ぎんさん」</a:t>
            </a:r>
            <a:r>
              <a:rPr lang="ja-JP" altLang="en-US" sz="2400" b="1" dirty="0">
                <a:solidFill>
                  <a:srgbClr val="002060"/>
                </a:solidFill>
                <a:latin typeface="Meiryo UI" panose="020B0604030504040204" pitchFamily="50" charset="-128"/>
                <a:ea typeface="Meiryo UI" panose="020B0604030504040204" pitchFamily="50" charset="-128"/>
              </a:rPr>
              <a:t>を誕生させた。</a:t>
            </a:r>
            <a:endParaRPr lang="en-US" altLang="ja-JP" sz="2400" b="1" dirty="0">
              <a:solidFill>
                <a:srgbClr val="002060"/>
              </a:solidFill>
              <a:latin typeface="Meiryo UI" panose="020B0604030504040204" pitchFamily="50" charset="-128"/>
              <a:ea typeface="Meiryo UI" panose="020B0604030504040204" pitchFamily="50" charset="-128"/>
            </a:endParaRPr>
          </a:p>
          <a:p>
            <a:pPr lvl="0" eaLnBrk="1" hangingPunct="1"/>
            <a:r>
              <a:rPr lang="ja-JP" altLang="en-US" sz="2400" b="1" dirty="0">
                <a:solidFill>
                  <a:srgbClr val="002060"/>
                </a:solidFill>
                <a:latin typeface="Meiryo UI" panose="020B0604030504040204" pitchFamily="50" charset="-128"/>
                <a:ea typeface="Meiryo UI" panose="020B0604030504040204" pitchFamily="50" charset="-128"/>
              </a:rPr>
              <a:t>タンパクが少なく、柔らかい味のお酒に醸される特徴のある原料米。</a:t>
            </a:r>
            <a:endParaRPr lang="en-US" altLang="ja-JP" sz="2400" b="1" dirty="0">
              <a:solidFill>
                <a:srgbClr val="002060"/>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9FFC520C-BD1B-A6F3-89F5-02567761D64A}"/>
              </a:ext>
            </a:extLst>
          </p:cNvPr>
          <p:cNvSpPr txBox="1"/>
          <p:nvPr/>
        </p:nvSpPr>
        <p:spPr>
          <a:xfrm>
            <a:off x="247477" y="3743851"/>
            <a:ext cx="2697059" cy="461665"/>
          </a:xfrm>
          <a:prstGeom prst="rect">
            <a:avLst/>
          </a:prstGeom>
          <a:noFill/>
        </p:spPr>
        <p:txBody>
          <a:bodyPr wrap="square">
            <a:spAutoFit/>
          </a:bodyPr>
          <a:lstStyle/>
          <a:p>
            <a:pPr lvl="0" eaLnBrk="1" hangingPunct="1"/>
            <a:r>
              <a:rPr lang="en-US" altLang="ja-JP" sz="2400" b="1" dirty="0">
                <a:solidFill>
                  <a:srgbClr val="002060"/>
                </a:solidFill>
                <a:latin typeface="Meiryo UI" panose="020B0604030504040204" pitchFamily="50" charset="-128"/>
                <a:ea typeface="Meiryo UI" panose="020B0604030504040204" pitchFamily="50" charset="-128"/>
              </a:rPr>
              <a:t>2</a:t>
            </a:r>
            <a:r>
              <a:rPr lang="ja-JP" altLang="en-US" sz="2400" b="1" dirty="0">
                <a:solidFill>
                  <a:srgbClr val="002060"/>
                </a:solidFill>
                <a:latin typeface="Meiryo UI" panose="020B0604030504040204" pitchFamily="50" charset="-128"/>
                <a:ea typeface="Meiryo UI" panose="020B0604030504040204" pitchFamily="50" charset="-128"/>
              </a:rPr>
              <a:t>．農業への参入</a:t>
            </a:r>
            <a:endParaRPr lang="en-US" altLang="ja-JP" sz="2400" b="1" dirty="0">
              <a:solidFill>
                <a:srgbClr val="002060"/>
              </a:solidFill>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4DF7F0DE-1790-628C-22FB-6DD423CD8CE8}"/>
              </a:ext>
            </a:extLst>
          </p:cNvPr>
          <p:cNvSpPr txBox="1"/>
          <p:nvPr/>
        </p:nvSpPr>
        <p:spPr>
          <a:xfrm>
            <a:off x="358630" y="4205516"/>
            <a:ext cx="8426740" cy="2308324"/>
          </a:xfrm>
          <a:prstGeom prst="rect">
            <a:avLst/>
          </a:prstGeom>
          <a:noFill/>
        </p:spPr>
        <p:txBody>
          <a:bodyPr wrap="square">
            <a:spAutoFit/>
          </a:bodyPr>
          <a:lstStyle/>
          <a:p>
            <a:pPr lvl="0" eaLnBrk="1" hangingPunct="1"/>
            <a:r>
              <a:rPr lang="en-US" altLang="ja-JP" sz="2400" b="1" dirty="0">
                <a:solidFill>
                  <a:srgbClr val="002060"/>
                </a:solidFill>
                <a:latin typeface="Meiryo UI" panose="020B0604030504040204" pitchFamily="50" charset="-128"/>
                <a:ea typeface="Meiryo UI" panose="020B0604030504040204" pitchFamily="50" charset="-128"/>
              </a:rPr>
              <a:t>2020</a:t>
            </a:r>
            <a:r>
              <a:rPr lang="ja-JP" altLang="en-US" sz="2400" b="1" dirty="0">
                <a:solidFill>
                  <a:srgbClr val="002060"/>
                </a:solidFill>
                <a:latin typeface="Meiryo UI" panose="020B0604030504040204" pitchFamily="50" charset="-128"/>
                <a:ea typeface="Meiryo UI" panose="020B0604030504040204" pitchFamily="50" charset="-128"/>
              </a:rPr>
              <a:t>年に農業生産課を立ち上げ、湯沢近隣の農家より田んぼを借りて、社員で酒造好適米の栽培を</a:t>
            </a:r>
            <a:r>
              <a:rPr lang="en-US" altLang="ja-JP" sz="2400" b="1" dirty="0">
                <a:solidFill>
                  <a:srgbClr val="002060"/>
                </a:solidFill>
                <a:latin typeface="Meiryo UI" panose="020B0604030504040204" pitchFamily="50" charset="-128"/>
                <a:ea typeface="Meiryo UI" panose="020B0604030504040204" pitchFamily="50" charset="-128"/>
              </a:rPr>
              <a:t>2021</a:t>
            </a:r>
            <a:r>
              <a:rPr lang="ja-JP" altLang="en-US" sz="2400" b="1" dirty="0">
                <a:solidFill>
                  <a:srgbClr val="002060"/>
                </a:solidFill>
                <a:latin typeface="Meiryo UI" panose="020B0604030504040204" pitchFamily="50" charset="-128"/>
                <a:ea typeface="Meiryo UI" panose="020B0604030504040204" pitchFamily="50" charset="-128"/>
              </a:rPr>
              <a:t>年春より始めた。</a:t>
            </a:r>
            <a:endParaRPr lang="en-US" altLang="ja-JP" sz="2400" b="1" dirty="0">
              <a:solidFill>
                <a:srgbClr val="002060"/>
              </a:solidFill>
              <a:latin typeface="Meiryo UI" panose="020B0604030504040204" pitchFamily="50" charset="-128"/>
              <a:ea typeface="Meiryo UI" panose="020B0604030504040204" pitchFamily="50" charset="-128"/>
            </a:endParaRPr>
          </a:p>
          <a:p>
            <a:pPr lvl="0" eaLnBrk="1" hangingPunct="1"/>
            <a:r>
              <a:rPr lang="ja-JP" altLang="en-US" sz="2400" b="1" dirty="0">
                <a:solidFill>
                  <a:srgbClr val="002060"/>
                </a:solidFill>
                <a:latin typeface="Meiryo UI" panose="020B0604030504040204" pitchFamily="50" charset="-128"/>
                <a:ea typeface="Meiryo UI" panose="020B0604030504040204" pitchFamily="50" charset="-128"/>
              </a:rPr>
              <a:t>苗作りから田植え、草取り、圃場管理、稲刈りまで全て爛漫社員が行っている。もちろん農業機械も購入した。</a:t>
            </a:r>
            <a:endParaRPr lang="en-US" altLang="ja-JP" sz="2400" b="1" dirty="0">
              <a:solidFill>
                <a:srgbClr val="002060"/>
              </a:solidFill>
              <a:latin typeface="Meiryo UI" panose="020B0604030504040204" pitchFamily="50" charset="-128"/>
              <a:ea typeface="Meiryo UI" panose="020B0604030504040204" pitchFamily="50" charset="-128"/>
            </a:endParaRPr>
          </a:p>
          <a:p>
            <a:pPr lvl="0" eaLnBrk="1" hangingPunct="1"/>
            <a:r>
              <a:rPr lang="ja-JP" altLang="en-US" sz="2400" b="1" dirty="0">
                <a:solidFill>
                  <a:srgbClr val="002060"/>
                </a:solidFill>
                <a:latin typeface="Meiryo UI" panose="020B0604030504040204" pitchFamily="50" charset="-128"/>
                <a:ea typeface="Meiryo UI" panose="020B0604030504040204" pitchFamily="50" charset="-128"/>
              </a:rPr>
              <a:t>各蔵、農家との契約栽培等は行っているが、自社田栽培をしている蔵元は国内でも少ない。</a:t>
            </a:r>
            <a:endParaRPr lang="en-US" altLang="ja-JP" sz="2400" b="1" dirty="0">
              <a:solidFill>
                <a:srgbClr val="00206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29483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494C08FF-8B70-E451-2A46-6744D8BE2F9A}"/>
              </a:ext>
            </a:extLst>
          </p:cNvPr>
          <p:cNvSpPr txBox="1">
            <a:spLocks/>
          </p:cNvSpPr>
          <p:nvPr/>
        </p:nvSpPr>
        <p:spPr>
          <a:xfrm>
            <a:off x="0" y="-3720"/>
            <a:ext cx="9144000" cy="540616"/>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b="1" dirty="0">
                <a:solidFill>
                  <a:schemeClr val="bg1"/>
                </a:solidFill>
                <a:latin typeface="Meiryo UI" panose="020B0604030504040204" pitchFamily="50" charset="-128"/>
                <a:ea typeface="Meiryo UI" panose="020B0604030504040204" pitchFamily="50" charset="-128"/>
              </a:rPr>
              <a:t>　美酒爛漫の自社田への想い</a:t>
            </a:r>
          </a:p>
        </p:txBody>
      </p:sp>
      <p:sp>
        <p:nvSpPr>
          <p:cNvPr id="6" name="テキスト ボックス 5">
            <a:extLst>
              <a:ext uri="{FF2B5EF4-FFF2-40B4-BE49-F238E27FC236}">
                <a16:creationId xmlns:a16="http://schemas.microsoft.com/office/drawing/2014/main" id="{3AE6DFBB-F6B9-A02C-B135-F431A6484759}"/>
              </a:ext>
            </a:extLst>
          </p:cNvPr>
          <p:cNvSpPr txBox="1"/>
          <p:nvPr/>
        </p:nvSpPr>
        <p:spPr>
          <a:xfrm>
            <a:off x="218115" y="716508"/>
            <a:ext cx="8464491" cy="3323987"/>
          </a:xfrm>
          <a:prstGeom prst="rect">
            <a:avLst/>
          </a:prstGeom>
          <a:noFill/>
        </p:spPr>
        <p:txBody>
          <a:bodyPr wrap="square">
            <a:spAutoFit/>
          </a:bodyPr>
          <a:lstStyle/>
          <a:p>
            <a:r>
              <a:rPr lang="ja-JP" altLang="en-US" sz="2400" b="1" u="sng" dirty="0">
                <a:solidFill>
                  <a:srgbClr val="FF0000"/>
                </a:solidFill>
                <a:latin typeface="Meiryo UI" panose="020B0604030504040204" pitchFamily="50" charset="-128"/>
                <a:ea typeface="Meiryo UI" panose="020B0604030504040204" pitchFamily="50" charset="-128"/>
              </a:rPr>
              <a:t>「地元湯沢の風土を活かし、この土地でしか醸せない酒を造りたい」</a:t>
            </a:r>
            <a:br>
              <a:rPr lang="en-US" altLang="ja-JP" sz="2400" b="1" u="sng" dirty="0">
                <a:solidFill>
                  <a:srgbClr val="002060"/>
                </a:solidFill>
                <a:latin typeface="Meiryo UI" panose="020B0604030504040204" pitchFamily="50" charset="-128"/>
                <a:ea typeface="Meiryo UI" panose="020B0604030504040204" pitchFamily="50" charset="-128"/>
              </a:rPr>
            </a:br>
            <a:endParaRPr lang="en-US" altLang="ja-JP" sz="1000" b="1" u="sng" dirty="0">
              <a:solidFill>
                <a:srgbClr val="002060"/>
              </a:solidFill>
              <a:latin typeface="Meiryo UI" panose="020B0604030504040204" pitchFamily="50" charset="-128"/>
              <a:ea typeface="Meiryo UI" panose="020B0604030504040204" pitchFamily="50" charset="-128"/>
            </a:endParaRPr>
          </a:p>
          <a:p>
            <a:r>
              <a:rPr lang="ja-JP" altLang="en-US" sz="2400" b="1" dirty="0">
                <a:solidFill>
                  <a:srgbClr val="002060"/>
                </a:solidFill>
                <a:latin typeface="Meiryo UI" panose="020B0604030504040204" pitchFamily="50" charset="-128"/>
                <a:ea typeface="Meiryo UI" panose="020B0604030504040204" pitchFamily="50" charset="-128"/>
              </a:rPr>
              <a:t>①湯沢市は秋田県随一の「酒米の里」として有名な地域ですが、　</a:t>
            </a:r>
            <a:endParaRPr lang="en-US" altLang="ja-JP" sz="2400" b="1" dirty="0">
              <a:solidFill>
                <a:srgbClr val="002060"/>
              </a:solidFill>
              <a:latin typeface="Meiryo UI" panose="020B0604030504040204" pitchFamily="50" charset="-128"/>
              <a:ea typeface="Meiryo UI" panose="020B0604030504040204" pitchFamily="50" charset="-128"/>
            </a:endParaRPr>
          </a:p>
          <a:p>
            <a:r>
              <a:rPr lang="ja-JP" altLang="en-US" sz="2400" b="1" dirty="0">
                <a:solidFill>
                  <a:srgbClr val="002060"/>
                </a:solidFill>
                <a:latin typeface="Meiryo UI" panose="020B0604030504040204" pitchFamily="50" charset="-128"/>
                <a:ea typeface="Meiryo UI" panose="020B0604030504040204" pitchFamily="50" charset="-128"/>
              </a:rPr>
              <a:t>　高齢化と後継者不足によって農業は衰退するばかり。「米が獲れ</a:t>
            </a:r>
            <a:endParaRPr lang="en-US" altLang="ja-JP" sz="2400" b="1" dirty="0">
              <a:solidFill>
                <a:srgbClr val="002060"/>
              </a:solidFill>
              <a:latin typeface="Meiryo UI" panose="020B0604030504040204" pitchFamily="50" charset="-128"/>
              <a:ea typeface="Meiryo UI" panose="020B0604030504040204" pitchFamily="50" charset="-128"/>
            </a:endParaRPr>
          </a:p>
          <a:p>
            <a:r>
              <a:rPr lang="ja-JP" altLang="en-US" sz="2400" b="1" dirty="0">
                <a:solidFill>
                  <a:srgbClr val="002060"/>
                </a:solidFill>
                <a:latin typeface="Meiryo UI" panose="020B0604030504040204" pitchFamily="50" charset="-128"/>
                <a:ea typeface="Meiryo UI" panose="020B0604030504040204" pitchFamily="50" charset="-128"/>
              </a:rPr>
              <a:t>　なくなるとお酒は造れない。何とか</a:t>
            </a:r>
            <a:r>
              <a:rPr lang="ja-JP" altLang="en-US" sz="2400" b="1" u="sng" dirty="0">
                <a:solidFill>
                  <a:srgbClr val="FF0000"/>
                </a:solidFill>
                <a:latin typeface="Meiryo UI" panose="020B0604030504040204" pitchFamily="50" charset="-128"/>
                <a:ea typeface="Meiryo UI" panose="020B0604030504040204" pitchFamily="50" charset="-128"/>
              </a:rPr>
              <a:t>酒米の里を復活</a:t>
            </a:r>
            <a:r>
              <a:rPr lang="ja-JP" altLang="en-US" sz="2400" b="1" dirty="0">
                <a:solidFill>
                  <a:srgbClr val="002060"/>
                </a:solidFill>
                <a:latin typeface="Meiryo UI" panose="020B0604030504040204" pitchFamily="50" charset="-128"/>
                <a:ea typeface="Meiryo UI" panose="020B0604030504040204" pitchFamily="50" charset="-128"/>
              </a:rPr>
              <a:t>させたい」という</a:t>
            </a:r>
            <a:endParaRPr lang="en-US" altLang="ja-JP" sz="2400" b="1" dirty="0">
              <a:solidFill>
                <a:srgbClr val="002060"/>
              </a:solidFill>
              <a:latin typeface="Meiryo UI" panose="020B0604030504040204" pitchFamily="50" charset="-128"/>
              <a:ea typeface="Meiryo UI" panose="020B0604030504040204" pitchFamily="50" charset="-128"/>
            </a:endParaRPr>
          </a:p>
          <a:p>
            <a:r>
              <a:rPr lang="ja-JP" altLang="en-US" sz="2400" b="1" dirty="0">
                <a:solidFill>
                  <a:srgbClr val="002060"/>
                </a:solidFill>
                <a:latin typeface="Meiryo UI" panose="020B0604030504040204" pitchFamily="50" charset="-128"/>
                <a:ea typeface="Meiryo UI" panose="020B0604030504040204" pitchFamily="50" charset="-128"/>
              </a:rPr>
              <a:t>　思いから農業参入しました。</a:t>
            </a:r>
            <a:endParaRPr lang="en-US" altLang="ja-JP" sz="24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ja-JP" altLang="en-US" sz="2400" b="1" dirty="0">
                <a:solidFill>
                  <a:srgbClr val="002060"/>
                </a:solidFill>
                <a:latin typeface="Meiryo UI" panose="020B0604030504040204" pitchFamily="50" charset="-128"/>
                <a:ea typeface="Meiryo UI" panose="020B0604030504040204" pitchFamily="50" charset="-128"/>
              </a:rPr>
              <a:t>②「湯沢の風土を活かし、自分たちで栽培した米で、湯沢の土地で</a:t>
            </a:r>
            <a:endParaRPr lang="en-US" altLang="ja-JP" sz="2400" b="1" dirty="0">
              <a:solidFill>
                <a:srgbClr val="002060"/>
              </a:solidFill>
              <a:latin typeface="Meiryo UI" panose="020B0604030504040204" pitchFamily="50" charset="-128"/>
              <a:ea typeface="Meiryo UI" panose="020B0604030504040204" pitchFamily="50" charset="-128"/>
            </a:endParaRPr>
          </a:p>
          <a:p>
            <a:r>
              <a:rPr lang="ja-JP" altLang="en-US" sz="2400" b="1" dirty="0">
                <a:solidFill>
                  <a:srgbClr val="002060"/>
                </a:solidFill>
                <a:latin typeface="Meiryo UI" panose="020B0604030504040204" pitchFamily="50" charset="-128"/>
                <a:ea typeface="Meiryo UI" panose="020B0604030504040204" pitchFamily="50" charset="-128"/>
              </a:rPr>
              <a:t>　でしか醸せない酒を造ってみたい」という</a:t>
            </a:r>
            <a:r>
              <a:rPr lang="ja-JP" altLang="en-US" sz="2400" b="1" u="sng" dirty="0">
                <a:solidFill>
                  <a:srgbClr val="FF0000"/>
                </a:solidFill>
                <a:latin typeface="Meiryo UI" panose="020B0604030504040204" pitchFamily="50" charset="-128"/>
                <a:ea typeface="Meiryo UI" panose="020B0604030504040204" pitchFamily="50" charset="-128"/>
              </a:rPr>
              <a:t>酒造家</a:t>
            </a:r>
            <a:r>
              <a:rPr lang="ja-JP" altLang="en-US" sz="2400" b="1" dirty="0">
                <a:solidFill>
                  <a:srgbClr val="002060"/>
                </a:solidFill>
                <a:latin typeface="Meiryo UI" panose="020B0604030504040204" pitchFamily="50" charset="-128"/>
                <a:ea typeface="Meiryo UI" panose="020B0604030504040204" pitchFamily="50" charset="-128"/>
              </a:rPr>
              <a:t>としての酒質改善</a:t>
            </a:r>
            <a:endParaRPr lang="en-US" altLang="ja-JP" sz="2400" b="1" dirty="0">
              <a:solidFill>
                <a:srgbClr val="002060"/>
              </a:solidFill>
              <a:latin typeface="Meiryo UI" panose="020B0604030504040204" pitchFamily="50" charset="-128"/>
              <a:ea typeface="Meiryo UI" panose="020B0604030504040204" pitchFamily="50" charset="-128"/>
            </a:endParaRPr>
          </a:p>
          <a:p>
            <a:r>
              <a:rPr lang="ja-JP" altLang="en-US" sz="2400" b="1" dirty="0">
                <a:solidFill>
                  <a:srgbClr val="002060"/>
                </a:solidFill>
                <a:latin typeface="Meiryo UI" panose="020B0604030504040204" pitchFamily="50" charset="-128"/>
                <a:ea typeface="Meiryo UI" panose="020B0604030504040204" pitchFamily="50" charset="-128"/>
              </a:rPr>
              <a:t>　へのあくなき</a:t>
            </a:r>
            <a:r>
              <a:rPr lang="ja-JP" altLang="en-US" sz="2400" b="1" u="sng" dirty="0">
                <a:solidFill>
                  <a:srgbClr val="FF0000"/>
                </a:solidFill>
                <a:latin typeface="Meiryo UI" panose="020B0604030504040204" pitchFamily="50" charset="-128"/>
                <a:ea typeface="Meiryo UI" panose="020B0604030504040204" pitchFamily="50" charset="-128"/>
              </a:rPr>
              <a:t>探究心</a:t>
            </a:r>
            <a:r>
              <a:rPr lang="ja-JP" altLang="en-US" sz="2400" b="1" dirty="0">
                <a:solidFill>
                  <a:srgbClr val="002060"/>
                </a:solidFill>
                <a:latin typeface="Meiryo UI" panose="020B0604030504040204" pitchFamily="50" charset="-128"/>
                <a:ea typeface="Meiryo UI" panose="020B0604030504040204" pitchFamily="50" charset="-128"/>
              </a:rPr>
              <a:t>からです。</a:t>
            </a:r>
            <a:endParaRPr lang="ja-JP" altLang="en-US" dirty="0"/>
          </a:p>
        </p:txBody>
      </p:sp>
      <p:pic>
        <p:nvPicPr>
          <p:cNvPr id="15" name="図 14">
            <a:extLst>
              <a:ext uri="{FF2B5EF4-FFF2-40B4-BE49-F238E27FC236}">
                <a16:creationId xmlns:a16="http://schemas.microsoft.com/office/drawing/2014/main" id="{112A2E4C-2497-FF32-85F3-294981239B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095" y="5218364"/>
            <a:ext cx="1814643" cy="1650313"/>
          </a:xfrm>
          <a:prstGeom prst="rect">
            <a:avLst/>
          </a:prstGeom>
        </p:spPr>
      </p:pic>
      <p:sp>
        <p:nvSpPr>
          <p:cNvPr id="13" name="正方形/長方形 17">
            <a:extLst>
              <a:ext uri="{FF2B5EF4-FFF2-40B4-BE49-F238E27FC236}">
                <a16:creationId xmlns:a16="http://schemas.microsoft.com/office/drawing/2014/main" id="{4DED30B9-8F48-675B-964E-5AE6A846D9BB}"/>
              </a:ext>
            </a:extLst>
          </p:cNvPr>
          <p:cNvSpPr>
            <a:spLocks noChangeArrowheads="1"/>
          </p:cNvSpPr>
          <p:nvPr/>
        </p:nvSpPr>
        <p:spPr bwMode="auto">
          <a:xfrm>
            <a:off x="345095" y="4220108"/>
            <a:ext cx="6139595" cy="1200329"/>
          </a:xfrm>
          <a:prstGeom prst="rect">
            <a:avLst/>
          </a:prstGeom>
          <a:solidFill>
            <a:schemeClr val="accent4">
              <a:lumMod val="20000"/>
              <a:lumOff val="80000"/>
            </a:schemeClr>
          </a:solidFill>
          <a:ln w="22225">
            <a:solidFill>
              <a:srgbClr val="002060"/>
            </a:solidFill>
          </a:ln>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2400" b="1" dirty="0">
                <a:solidFill>
                  <a:srgbClr val="002060"/>
                </a:solidFill>
                <a:latin typeface="Meiryo UI" panose="020B0604030504040204" pitchFamily="50" charset="-128"/>
                <a:ea typeface="Meiryo UI" panose="020B0604030504040204" pitchFamily="50" charset="-128"/>
              </a:rPr>
              <a:t>作付面積：</a:t>
            </a:r>
            <a:r>
              <a:rPr lang="en-US" altLang="ja-JP" sz="2400" b="1" dirty="0">
                <a:solidFill>
                  <a:srgbClr val="002060"/>
                </a:solidFill>
                <a:latin typeface="Meiryo UI" panose="020B0604030504040204" pitchFamily="50" charset="-128"/>
                <a:ea typeface="Meiryo UI" panose="020B0604030504040204" pitchFamily="50" charset="-128"/>
              </a:rPr>
              <a:t>8.2</a:t>
            </a:r>
            <a:r>
              <a:rPr lang="ja-JP" altLang="en-US" sz="2400" b="1" dirty="0">
                <a:solidFill>
                  <a:srgbClr val="002060"/>
                </a:solidFill>
                <a:latin typeface="Meiryo UI" panose="020B0604030504040204" pitchFamily="50" charset="-128"/>
                <a:ea typeface="Meiryo UI" panose="020B0604030504040204" pitchFamily="50" charset="-128"/>
              </a:rPr>
              <a:t>㏊</a:t>
            </a:r>
            <a:endParaRPr lang="en-US" altLang="ja-JP" sz="2400" b="1" dirty="0">
              <a:solidFill>
                <a:srgbClr val="002060"/>
              </a:solidFill>
              <a:latin typeface="Meiryo UI" panose="020B0604030504040204" pitchFamily="50" charset="-128"/>
              <a:ea typeface="Meiryo UI" panose="020B0604030504040204" pitchFamily="50" charset="-128"/>
            </a:endParaRPr>
          </a:p>
          <a:p>
            <a:pPr eaLnBrk="1" hangingPunct="1"/>
            <a:r>
              <a:rPr lang="ja-JP" altLang="en-US" sz="2400" b="1" dirty="0">
                <a:solidFill>
                  <a:srgbClr val="002060"/>
                </a:solidFill>
                <a:latin typeface="Meiryo UI" panose="020B0604030504040204" pitchFamily="50" charset="-128"/>
                <a:ea typeface="Meiryo UI" panose="020B0604030504040204" pitchFamily="50" charset="-128"/>
              </a:rPr>
              <a:t>栽 培 米：秋田酒こまち・百田・一穂積</a:t>
            </a:r>
            <a:endParaRPr lang="en-US" altLang="ja-JP" sz="2400" b="1" dirty="0">
              <a:solidFill>
                <a:srgbClr val="002060"/>
              </a:solidFill>
              <a:latin typeface="Meiryo UI" panose="020B0604030504040204" pitchFamily="50" charset="-128"/>
              <a:ea typeface="Meiryo UI" panose="020B0604030504040204" pitchFamily="50" charset="-128"/>
            </a:endParaRPr>
          </a:p>
          <a:p>
            <a:pPr eaLnBrk="1" hangingPunct="1"/>
            <a:r>
              <a:rPr lang="ja-JP" altLang="en-US" sz="2400" b="1" dirty="0">
                <a:solidFill>
                  <a:srgbClr val="002060"/>
                </a:solidFill>
                <a:latin typeface="Meiryo UI" panose="020B0604030504040204" pitchFamily="50" charset="-128"/>
                <a:ea typeface="Meiryo UI" panose="020B0604030504040204" pitchFamily="50" charset="-128"/>
              </a:rPr>
              <a:t>収 穫 量：</a:t>
            </a:r>
            <a:r>
              <a:rPr lang="en-US" altLang="ja-JP" sz="2400" b="1" dirty="0">
                <a:solidFill>
                  <a:srgbClr val="002060"/>
                </a:solidFill>
                <a:latin typeface="Meiryo UI" panose="020B0604030504040204" pitchFamily="50" charset="-128"/>
                <a:ea typeface="Meiryo UI" panose="020B0604030504040204" pitchFamily="50" charset="-128"/>
              </a:rPr>
              <a:t>750</a:t>
            </a:r>
            <a:r>
              <a:rPr lang="ja-JP" altLang="en-US" sz="2400" b="1" dirty="0">
                <a:solidFill>
                  <a:srgbClr val="002060"/>
                </a:solidFill>
                <a:latin typeface="Meiryo UI" panose="020B0604030504040204" pitchFamily="50" charset="-128"/>
                <a:ea typeface="Meiryo UI" panose="020B0604030504040204" pitchFamily="50" charset="-128"/>
              </a:rPr>
              <a:t>俵</a:t>
            </a:r>
            <a:r>
              <a:rPr lang="en-US" altLang="ja-JP" sz="2400" b="1" dirty="0">
                <a:solidFill>
                  <a:srgbClr val="002060"/>
                </a:solidFill>
                <a:latin typeface="Meiryo UI" panose="020B0604030504040204" pitchFamily="50" charset="-128"/>
                <a:ea typeface="Meiryo UI" panose="020B0604030504040204" pitchFamily="50" charset="-128"/>
              </a:rPr>
              <a:t>/45,000</a:t>
            </a:r>
            <a:r>
              <a:rPr lang="ja-JP" altLang="en-US" sz="2400" b="1" dirty="0">
                <a:solidFill>
                  <a:srgbClr val="002060"/>
                </a:solidFill>
                <a:latin typeface="Meiryo UI" panose="020B0604030504040204" pitchFamily="50" charset="-128"/>
                <a:ea typeface="Meiryo UI" panose="020B0604030504040204" pitchFamily="50" charset="-128"/>
              </a:rPr>
              <a:t>㎏（</a:t>
            </a:r>
            <a:r>
              <a:rPr lang="en-US" altLang="ja-JP" sz="2400" b="1" dirty="0">
                <a:solidFill>
                  <a:srgbClr val="002060"/>
                </a:solidFill>
                <a:latin typeface="Meiryo UI" panose="020B0604030504040204" pitchFamily="50" charset="-128"/>
                <a:ea typeface="Meiryo UI" panose="020B0604030504040204" pitchFamily="50" charset="-128"/>
              </a:rPr>
              <a:t>2022</a:t>
            </a:r>
            <a:r>
              <a:rPr lang="ja-JP" altLang="en-US" sz="2400" b="1" dirty="0">
                <a:solidFill>
                  <a:srgbClr val="002060"/>
                </a:solidFill>
                <a:latin typeface="Meiryo UI" panose="020B0604030504040204" pitchFamily="50" charset="-128"/>
                <a:ea typeface="Meiryo UI" panose="020B0604030504040204" pitchFamily="50" charset="-128"/>
              </a:rPr>
              <a:t>年）</a:t>
            </a:r>
            <a:endParaRPr lang="en-US" altLang="ja-JP" sz="2400" b="1" dirty="0">
              <a:solidFill>
                <a:srgbClr val="002060"/>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7E4BF85E-932C-8DF5-4D22-751DC5635ED0}"/>
              </a:ext>
            </a:extLst>
          </p:cNvPr>
          <p:cNvSpPr txBox="1"/>
          <p:nvPr/>
        </p:nvSpPr>
        <p:spPr>
          <a:xfrm>
            <a:off x="2369890" y="5729058"/>
            <a:ext cx="5968767" cy="830997"/>
          </a:xfrm>
          <a:prstGeom prst="rect">
            <a:avLst/>
          </a:prstGeom>
          <a:noFill/>
        </p:spPr>
        <p:txBody>
          <a:bodyPr wrap="square">
            <a:spAutoFit/>
          </a:bodyPr>
          <a:lstStyle/>
          <a:p>
            <a:r>
              <a:rPr lang="ja-JP" altLang="en-US" sz="2400" b="1" dirty="0">
                <a:solidFill>
                  <a:srgbClr val="002060"/>
                </a:solidFill>
                <a:latin typeface="Meiryo UI" panose="020B0604030504040204" pitchFamily="50" charset="-128"/>
                <a:ea typeface="Meiryo UI" panose="020B0604030504040204" pitchFamily="50" charset="-128"/>
              </a:rPr>
              <a:t>当社と同じように自社田栽培をした原料米から酒造りをしている全国</a:t>
            </a:r>
            <a:r>
              <a:rPr lang="en-US" altLang="ja-JP" sz="2400" b="1" dirty="0">
                <a:solidFill>
                  <a:srgbClr val="002060"/>
                </a:solidFill>
                <a:latin typeface="Meiryo UI" panose="020B0604030504040204" pitchFamily="50" charset="-128"/>
                <a:ea typeface="Meiryo UI" panose="020B0604030504040204" pitchFamily="50" charset="-128"/>
              </a:rPr>
              <a:t>22</a:t>
            </a:r>
            <a:r>
              <a:rPr lang="ja-JP" altLang="en-US" sz="2400" b="1" dirty="0">
                <a:solidFill>
                  <a:srgbClr val="002060"/>
                </a:solidFill>
                <a:latin typeface="Meiryo UI" panose="020B0604030504040204" pitchFamily="50" charset="-128"/>
                <a:ea typeface="Meiryo UI" panose="020B0604030504040204" pitchFamily="50" charset="-128"/>
              </a:rPr>
              <a:t>蔵で立ち上げた団体。</a:t>
            </a:r>
            <a:endParaRPr lang="en-US" altLang="ja-JP" sz="2400" b="1" dirty="0">
              <a:solidFill>
                <a:srgbClr val="00206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69324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7A6F7A9-766F-EF03-92D1-44957DCF7B92}"/>
              </a:ext>
            </a:extLst>
          </p:cNvPr>
          <p:cNvPicPr preferRelativeResize="0">
            <a:picLocks/>
          </p:cNvPicPr>
          <p:nvPr/>
        </p:nvPicPr>
        <p:blipFill>
          <a:blip r:embed="rId2"/>
          <a:stretch>
            <a:fillRect/>
          </a:stretch>
        </p:blipFill>
        <p:spPr>
          <a:xfrm>
            <a:off x="6471046" y="2426034"/>
            <a:ext cx="2520000" cy="1800000"/>
          </a:xfrm>
          <a:prstGeom prst="rect">
            <a:avLst/>
          </a:prstGeom>
        </p:spPr>
      </p:pic>
      <p:pic>
        <p:nvPicPr>
          <p:cNvPr id="4" name="図 3">
            <a:extLst>
              <a:ext uri="{FF2B5EF4-FFF2-40B4-BE49-F238E27FC236}">
                <a16:creationId xmlns:a16="http://schemas.microsoft.com/office/drawing/2014/main" id="{A6DA86F2-9B0F-5341-7199-C048B4FBCD6D}"/>
              </a:ext>
            </a:extLst>
          </p:cNvPr>
          <p:cNvPicPr>
            <a:picLocks noChangeAspect="1"/>
          </p:cNvPicPr>
          <p:nvPr/>
        </p:nvPicPr>
        <p:blipFill>
          <a:blip r:embed="rId3"/>
          <a:stretch>
            <a:fillRect/>
          </a:stretch>
        </p:blipFill>
        <p:spPr>
          <a:xfrm>
            <a:off x="4895580" y="3533034"/>
            <a:ext cx="2523963" cy="1798476"/>
          </a:xfrm>
          <a:prstGeom prst="rect">
            <a:avLst/>
          </a:prstGeom>
        </p:spPr>
      </p:pic>
      <p:pic>
        <p:nvPicPr>
          <p:cNvPr id="5" name="図 4">
            <a:extLst>
              <a:ext uri="{FF2B5EF4-FFF2-40B4-BE49-F238E27FC236}">
                <a16:creationId xmlns:a16="http://schemas.microsoft.com/office/drawing/2014/main" id="{B18E8217-37C6-6AA0-0CB3-E6ACE34586FF}"/>
              </a:ext>
            </a:extLst>
          </p:cNvPr>
          <p:cNvPicPr>
            <a:picLocks noChangeAspect="1"/>
          </p:cNvPicPr>
          <p:nvPr/>
        </p:nvPicPr>
        <p:blipFill>
          <a:blip r:embed="rId4"/>
          <a:stretch>
            <a:fillRect/>
          </a:stretch>
        </p:blipFill>
        <p:spPr>
          <a:xfrm>
            <a:off x="6471046" y="4956697"/>
            <a:ext cx="2523963" cy="1798476"/>
          </a:xfrm>
          <a:prstGeom prst="rect">
            <a:avLst/>
          </a:prstGeom>
        </p:spPr>
      </p:pic>
      <p:sp>
        <p:nvSpPr>
          <p:cNvPr id="6" name="タイトル 1">
            <a:extLst>
              <a:ext uri="{FF2B5EF4-FFF2-40B4-BE49-F238E27FC236}">
                <a16:creationId xmlns:a16="http://schemas.microsoft.com/office/drawing/2014/main" id="{9848F1B4-2642-AF14-BA56-90AAA4813221}"/>
              </a:ext>
            </a:extLst>
          </p:cNvPr>
          <p:cNvSpPr txBox="1">
            <a:spLocks/>
          </p:cNvSpPr>
          <p:nvPr/>
        </p:nvSpPr>
        <p:spPr>
          <a:xfrm>
            <a:off x="0" y="-48917"/>
            <a:ext cx="9144000" cy="540616"/>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b="1" dirty="0">
                <a:solidFill>
                  <a:schemeClr val="bg1"/>
                </a:solidFill>
                <a:latin typeface="Meiryo UI" panose="020B0604030504040204" pitchFamily="50" charset="-128"/>
                <a:ea typeface="Meiryo UI" panose="020B0604030504040204" pitchFamily="50" charset="-128"/>
              </a:rPr>
              <a:t>　美酒爛漫の自社田米で醸したお酒</a:t>
            </a:r>
          </a:p>
        </p:txBody>
      </p:sp>
      <p:sp>
        <p:nvSpPr>
          <p:cNvPr id="9" name="テキスト ボックス 8">
            <a:extLst>
              <a:ext uri="{FF2B5EF4-FFF2-40B4-BE49-F238E27FC236}">
                <a16:creationId xmlns:a16="http://schemas.microsoft.com/office/drawing/2014/main" id="{C94B0583-52B0-2543-38BE-3D814767000A}"/>
              </a:ext>
            </a:extLst>
          </p:cNvPr>
          <p:cNvSpPr txBox="1"/>
          <p:nvPr/>
        </p:nvSpPr>
        <p:spPr>
          <a:xfrm>
            <a:off x="363371" y="518243"/>
            <a:ext cx="8300902" cy="2677656"/>
          </a:xfrm>
          <a:prstGeom prst="rect">
            <a:avLst/>
          </a:prstGeom>
          <a:noFill/>
        </p:spPr>
        <p:txBody>
          <a:bodyPr wrap="square">
            <a:spAutoFit/>
          </a:bodyPr>
          <a:lstStyle/>
          <a:p>
            <a:r>
              <a:rPr lang="ja-JP" altLang="en-US" sz="2400" b="1" dirty="0">
                <a:solidFill>
                  <a:srgbClr val="FF0000"/>
                </a:solidFill>
                <a:latin typeface="Meiryo UI" panose="020B0604030504040204" pitchFamily="50" charset="-128"/>
                <a:ea typeface="Meiryo UI" panose="020B0604030504040204" pitchFamily="50" charset="-128"/>
              </a:rPr>
              <a:t>◆テロワールからドメーヌへ</a:t>
            </a:r>
            <a:br>
              <a:rPr lang="en-US" altLang="ja-JP" sz="2400" b="1" dirty="0">
                <a:solidFill>
                  <a:srgbClr val="FF0000"/>
                </a:solidFill>
                <a:latin typeface="Meiryo UI" panose="020B0604030504040204" pitchFamily="50" charset="-128"/>
                <a:ea typeface="Meiryo UI" panose="020B0604030504040204" pitchFamily="50" charset="-128"/>
              </a:rPr>
            </a:br>
            <a:r>
              <a:rPr lang="ja-JP" altLang="en-US" sz="2400" b="1" dirty="0">
                <a:solidFill>
                  <a:srgbClr val="FF0000"/>
                </a:solidFill>
                <a:latin typeface="Meiryo UI" panose="020B0604030504040204" pitchFamily="50" charset="-128"/>
                <a:ea typeface="Meiryo UI" panose="020B0604030504040204" pitchFamily="50" charset="-128"/>
              </a:rPr>
              <a:t>　</a:t>
            </a:r>
            <a:r>
              <a:rPr lang="ja-JP" altLang="en-US" sz="2000" b="1" dirty="0">
                <a:solidFill>
                  <a:srgbClr val="002060"/>
                </a:solidFill>
                <a:latin typeface="Meiryo UI" panose="020B0604030504040204" pitchFamily="50" charset="-128"/>
                <a:ea typeface="Meiryo UI" panose="020B0604030504040204" pitchFamily="50" charset="-128"/>
              </a:rPr>
              <a:t>テロワールとは、もともとは「土地」を意味するフランス語から派生した言葉で、</a:t>
            </a:r>
            <a:endParaRPr lang="en-US" altLang="ja-JP" sz="20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　ワイン等の品種における生育地の地理、地勢、気候による特徴を指している。</a:t>
            </a:r>
            <a:endParaRPr lang="en-US" altLang="ja-JP" sz="20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　よって、秋田県湯沢は酒米の生育地として申し分なし。</a:t>
            </a:r>
            <a:br>
              <a:rPr lang="en-US" altLang="ja-JP" sz="2000" b="1" dirty="0">
                <a:solidFill>
                  <a:srgbClr val="002060"/>
                </a:solidFill>
                <a:latin typeface="Meiryo UI" panose="020B0604030504040204" pitchFamily="50" charset="-128"/>
                <a:ea typeface="Meiryo UI" panose="020B0604030504040204" pitchFamily="50" charset="-128"/>
              </a:rPr>
            </a:br>
            <a:br>
              <a:rPr lang="en-US" altLang="ja-JP" sz="2000" b="1" dirty="0">
                <a:solidFill>
                  <a:srgbClr val="002060"/>
                </a:solidFill>
                <a:latin typeface="Meiryo UI" panose="020B0604030504040204" pitchFamily="50" charset="-128"/>
                <a:ea typeface="Meiryo UI" panose="020B0604030504040204" pitchFamily="50" charset="-128"/>
              </a:rPr>
            </a:br>
            <a:r>
              <a:rPr lang="ja-JP" altLang="en-US" sz="2000" b="1" dirty="0">
                <a:solidFill>
                  <a:srgbClr val="002060"/>
                </a:solidFill>
                <a:latin typeface="Meiryo UI" panose="020B0604030504040204" pitchFamily="50" charset="-128"/>
                <a:ea typeface="Meiryo UI" panose="020B0604030504040204" pitchFamily="50" charset="-128"/>
              </a:rPr>
              <a:t>　ドメーヌとは、自分たちの土地で原料を栽培し、その原料を使用して自分たち</a:t>
            </a:r>
            <a:endParaRPr lang="en-US" altLang="ja-JP" sz="20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　で醸造、瓶詰め、出荷までの</a:t>
            </a:r>
            <a:r>
              <a:rPr lang="ja-JP" altLang="en-US" sz="2000" b="1" u="sng" dirty="0">
                <a:solidFill>
                  <a:srgbClr val="FF0000"/>
                </a:solidFill>
                <a:latin typeface="Meiryo UI" panose="020B0604030504040204" pitchFamily="50" charset="-128"/>
                <a:ea typeface="Meiryo UI" panose="020B0604030504040204" pitchFamily="50" charset="-128"/>
              </a:rPr>
              <a:t>「一貫造り」</a:t>
            </a:r>
            <a:r>
              <a:rPr lang="ja-JP" altLang="en-US" sz="2000" b="1" dirty="0">
                <a:solidFill>
                  <a:srgbClr val="002060"/>
                </a:solidFill>
                <a:latin typeface="Meiryo UI" panose="020B0604030504040204" pitchFamily="50" charset="-128"/>
                <a:ea typeface="Meiryo UI" panose="020B0604030504040204" pitchFamily="50" charset="-128"/>
              </a:rPr>
              <a:t>又は</a:t>
            </a:r>
            <a:r>
              <a:rPr lang="ja-JP" altLang="en-US" sz="2000" b="1" u="sng" dirty="0">
                <a:solidFill>
                  <a:srgbClr val="FF0000"/>
                </a:solidFill>
                <a:latin typeface="Meiryo UI" panose="020B0604030504040204" pitchFamily="50" charset="-128"/>
                <a:ea typeface="Meiryo UI" panose="020B0604030504040204" pitchFamily="50" charset="-128"/>
              </a:rPr>
              <a:t>「農醸一貫」</a:t>
            </a:r>
            <a:r>
              <a:rPr lang="ja-JP" altLang="en-US" sz="2000" b="1" dirty="0">
                <a:solidFill>
                  <a:srgbClr val="002060"/>
                </a:solidFill>
                <a:latin typeface="Meiryo UI" panose="020B0604030504040204" pitchFamily="50" charset="-128"/>
                <a:ea typeface="Meiryo UI" panose="020B0604030504040204" pitchFamily="50" charset="-128"/>
              </a:rPr>
              <a:t>が可能。</a:t>
            </a:r>
            <a:endParaRPr lang="en-US" altLang="ja-JP" sz="2000" b="1" dirty="0">
              <a:solidFill>
                <a:srgbClr val="002060"/>
              </a:solidFill>
              <a:latin typeface="Meiryo UI" panose="020B0604030504040204" pitchFamily="50" charset="-128"/>
              <a:ea typeface="Meiryo UI" panose="020B0604030504040204" pitchFamily="50" charset="-128"/>
            </a:endParaRPr>
          </a:p>
          <a:p>
            <a:r>
              <a:rPr lang="ja-JP" altLang="en-US" sz="2000" b="1" dirty="0">
                <a:solidFill>
                  <a:srgbClr val="002060"/>
                </a:solidFill>
                <a:latin typeface="Meiryo UI" panose="020B0604030504040204" pitchFamily="50" charset="-128"/>
                <a:ea typeface="Meiryo UI" panose="020B0604030504040204" pitchFamily="50" charset="-128"/>
              </a:rPr>
              <a:t>　近い将来、田んぼ別に各商品開発することも可能。</a:t>
            </a:r>
            <a:endParaRPr lang="ja-JP" altLang="en-US" sz="2000" dirty="0"/>
          </a:p>
        </p:txBody>
      </p:sp>
      <p:grpSp>
        <p:nvGrpSpPr>
          <p:cNvPr id="41" name="グループ化 40">
            <a:extLst>
              <a:ext uri="{FF2B5EF4-FFF2-40B4-BE49-F238E27FC236}">
                <a16:creationId xmlns:a16="http://schemas.microsoft.com/office/drawing/2014/main" id="{EA0031D8-3562-5A44-C781-C43950F7A312}"/>
              </a:ext>
            </a:extLst>
          </p:cNvPr>
          <p:cNvGrpSpPr/>
          <p:nvPr/>
        </p:nvGrpSpPr>
        <p:grpSpPr>
          <a:xfrm>
            <a:off x="363371" y="3254621"/>
            <a:ext cx="4278567" cy="3206692"/>
            <a:chOff x="697020" y="3377776"/>
            <a:chExt cx="4278567" cy="3206692"/>
          </a:xfrm>
        </p:grpSpPr>
        <p:pic>
          <p:nvPicPr>
            <p:cNvPr id="7" name="図 6">
              <a:extLst>
                <a:ext uri="{FF2B5EF4-FFF2-40B4-BE49-F238E27FC236}">
                  <a16:creationId xmlns:a16="http://schemas.microsoft.com/office/drawing/2014/main" id="{AD8879E2-6E8B-AA21-7F19-731BD06F9B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020" y="3377776"/>
              <a:ext cx="4278567" cy="3206692"/>
            </a:xfrm>
            <a:prstGeom prst="rect">
              <a:avLst/>
            </a:prstGeom>
          </p:spPr>
        </p:pic>
        <p:cxnSp>
          <p:nvCxnSpPr>
            <p:cNvPr id="12" name="直線コネクタ 11">
              <a:extLst>
                <a:ext uri="{FF2B5EF4-FFF2-40B4-BE49-F238E27FC236}">
                  <a16:creationId xmlns:a16="http://schemas.microsoft.com/office/drawing/2014/main" id="{E1EAEBE0-0E83-5311-381D-877D003E5CCE}"/>
                </a:ext>
              </a:extLst>
            </p:cNvPr>
            <p:cNvCxnSpPr/>
            <p:nvPr/>
          </p:nvCxnSpPr>
          <p:spPr>
            <a:xfrm>
              <a:off x="2625754" y="4823670"/>
              <a:ext cx="0" cy="1551963"/>
            </a:xfrm>
            <a:prstGeom prst="line">
              <a:avLst/>
            </a:prstGeom>
            <a:ln w="31750">
              <a:solidFill>
                <a:srgbClr val="FF3399"/>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653A9A16-8637-DE77-D825-29B9206833F0}"/>
                </a:ext>
              </a:extLst>
            </p:cNvPr>
            <p:cNvCxnSpPr>
              <a:cxnSpLocks/>
            </p:cNvCxnSpPr>
            <p:nvPr/>
          </p:nvCxnSpPr>
          <p:spPr>
            <a:xfrm flipH="1">
              <a:off x="2625754" y="4748169"/>
              <a:ext cx="1627464" cy="75501"/>
            </a:xfrm>
            <a:prstGeom prst="line">
              <a:avLst/>
            </a:prstGeom>
            <a:ln w="31750">
              <a:solidFill>
                <a:srgbClr val="FF3399"/>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DD6ABF06-B9A7-1D12-7A7D-48F6A4502714}"/>
                </a:ext>
              </a:extLst>
            </p:cNvPr>
            <p:cNvCxnSpPr>
              <a:cxnSpLocks/>
            </p:cNvCxnSpPr>
            <p:nvPr/>
          </p:nvCxnSpPr>
          <p:spPr>
            <a:xfrm flipH="1">
              <a:off x="2625754" y="6291743"/>
              <a:ext cx="2159772" cy="83890"/>
            </a:xfrm>
            <a:prstGeom prst="line">
              <a:avLst/>
            </a:prstGeom>
            <a:ln w="31750">
              <a:solidFill>
                <a:srgbClr val="FF3399"/>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806E0FAE-40A3-C504-2E66-AF9F1B42035B}"/>
                </a:ext>
              </a:extLst>
            </p:cNvPr>
            <p:cNvCxnSpPr>
              <a:cxnSpLocks/>
            </p:cNvCxnSpPr>
            <p:nvPr/>
          </p:nvCxnSpPr>
          <p:spPr>
            <a:xfrm>
              <a:off x="4253218" y="4739780"/>
              <a:ext cx="532308" cy="1551963"/>
            </a:xfrm>
            <a:prstGeom prst="line">
              <a:avLst/>
            </a:prstGeom>
            <a:ln w="31750">
              <a:solidFill>
                <a:srgbClr val="FF3399"/>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8D73B3EC-BD25-DF34-2AAD-011BD7D55B48}"/>
                </a:ext>
              </a:extLst>
            </p:cNvPr>
            <p:cNvCxnSpPr>
              <a:cxnSpLocks/>
            </p:cNvCxnSpPr>
            <p:nvPr/>
          </p:nvCxnSpPr>
          <p:spPr>
            <a:xfrm flipH="1">
              <a:off x="1674237" y="4801081"/>
              <a:ext cx="813732" cy="81312"/>
            </a:xfrm>
            <a:prstGeom prst="line">
              <a:avLst/>
            </a:prstGeom>
            <a:ln w="31750">
              <a:solidFill>
                <a:srgbClr val="6600FF"/>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7E917894-8501-47C1-6C9C-BBD4D3DED952}"/>
                </a:ext>
              </a:extLst>
            </p:cNvPr>
            <p:cNvCxnSpPr>
              <a:cxnSpLocks/>
            </p:cNvCxnSpPr>
            <p:nvPr/>
          </p:nvCxnSpPr>
          <p:spPr>
            <a:xfrm flipH="1">
              <a:off x="1131870" y="5059524"/>
              <a:ext cx="542367" cy="40656"/>
            </a:xfrm>
            <a:prstGeom prst="line">
              <a:avLst/>
            </a:prstGeom>
            <a:ln w="31750">
              <a:solidFill>
                <a:srgbClr val="6600FF"/>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7106B26C-A4C3-7BD2-7025-BB438F14A335}"/>
                </a:ext>
              </a:extLst>
            </p:cNvPr>
            <p:cNvCxnSpPr>
              <a:cxnSpLocks/>
            </p:cNvCxnSpPr>
            <p:nvPr/>
          </p:nvCxnSpPr>
          <p:spPr>
            <a:xfrm flipH="1">
              <a:off x="1221865" y="4022194"/>
              <a:ext cx="1266104" cy="123257"/>
            </a:xfrm>
            <a:prstGeom prst="line">
              <a:avLst/>
            </a:prstGeom>
            <a:ln w="31750">
              <a:solidFill>
                <a:srgbClr val="6600FF"/>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E97CD1B5-C951-5853-2D02-089EE1AC9463}"/>
                </a:ext>
              </a:extLst>
            </p:cNvPr>
            <p:cNvCxnSpPr>
              <a:cxnSpLocks/>
            </p:cNvCxnSpPr>
            <p:nvPr/>
          </p:nvCxnSpPr>
          <p:spPr>
            <a:xfrm>
              <a:off x="2487969" y="3998434"/>
              <a:ext cx="0" cy="802647"/>
            </a:xfrm>
            <a:prstGeom prst="line">
              <a:avLst/>
            </a:prstGeom>
            <a:ln w="31750">
              <a:solidFill>
                <a:srgbClr val="6600FF"/>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62E4BDE4-1546-9EB3-46E3-1B4A8132A890}"/>
                </a:ext>
              </a:extLst>
            </p:cNvPr>
            <p:cNvCxnSpPr>
              <a:cxnSpLocks/>
            </p:cNvCxnSpPr>
            <p:nvPr/>
          </p:nvCxnSpPr>
          <p:spPr>
            <a:xfrm flipV="1">
              <a:off x="1165619" y="4123242"/>
              <a:ext cx="67835" cy="956610"/>
            </a:xfrm>
            <a:prstGeom prst="line">
              <a:avLst/>
            </a:prstGeom>
            <a:ln w="31750">
              <a:solidFill>
                <a:srgbClr val="6600FF"/>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9CA0B705-478B-E2E6-7F32-2ED97E58B42E}"/>
                </a:ext>
              </a:extLst>
            </p:cNvPr>
            <p:cNvCxnSpPr>
              <a:cxnSpLocks/>
            </p:cNvCxnSpPr>
            <p:nvPr/>
          </p:nvCxnSpPr>
          <p:spPr>
            <a:xfrm flipV="1">
              <a:off x="1691208" y="4882393"/>
              <a:ext cx="0" cy="197459"/>
            </a:xfrm>
            <a:prstGeom prst="line">
              <a:avLst/>
            </a:prstGeom>
            <a:ln w="31750">
              <a:solidFill>
                <a:srgbClr val="6600FF"/>
              </a:solidFill>
            </a:ln>
          </p:spPr>
          <p:style>
            <a:lnRef idx="1">
              <a:schemeClr val="accent1"/>
            </a:lnRef>
            <a:fillRef idx="0">
              <a:schemeClr val="accent1"/>
            </a:fillRef>
            <a:effectRef idx="0">
              <a:schemeClr val="accent1"/>
            </a:effectRef>
            <a:fontRef idx="minor">
              <a:schemeClr val="tx1"/>
            </a:fontRef>
          </p:style>
        </p:cxnSp>
      </p:grpSp>
      <p:pic>
        <p:nvPicPr>
          <p:cNvPr id="8" name="図 7" descr="飲料, 食品, ボトル が含まれている画像&#10;&#10;自動的に生成された説明">
            <a:extLst>
              <a:ext uri="{FF2B5EF4-FFF2-40B4-BE49-F238E27FC236}">
                <a16:creationId xmlns:a16="http://schemas.microsoft.com/office/drawing/2014/main" id="{9DFF8560-3024-EEE0-C44C-A6EE8D4651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412403" y="3713519"/>
            <a:ext cx="251671" cy="903106"/>
          </a:xfrm>
          <a:prstGeom prst="rect">
            <a:avLst/>
          </a:prstGeom>
        </p:spPr>
      </p:pic>
      <p:pic>
        <p:nvPicPr>
          <p:cNvPr id="11" name="図 10" descr="アイコン が含まれている画像&#10;&#10;自動的に生成された説明">
            <a:extLst>
              <a:ext uri="{FF2B5EF4-FFF2-40B4-BE49-F238E27FC236}">
                <a16:creationId xmlns:a16="http://schemas.microsoft.com/office/drawing/2014/main" id="{7E8A54BB-9BBE-9846-42AC-4661FE02E2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73233" y="4857966"/>
            <a:ext cx="266854" cy="947087"/>
          </a:xfrm>
          <a:prstGeom prst="rect">
            <a:avLst/>
          </a:prstGeom>
        </p:spPr>
      </p:pic>
    </p:spTree>
    <p:extLst>
      <p:ext uri="{BB962C8B-B14F-4D97-AF65-F5344CB8AC3E}">
        <p14:creationId xmlns:p14="http://schemas.microsoft.com/office/powerpoint/2010/main" val="3374438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D59B24BF-DD1B-C24E-ACFC-D0A1CD376DE0}"/>
              </a:ext>
            </a:extLst>
          </p:cNvPr>
          <p:cNvGrpSpPr/>
          <p:nvPr/>
        </p:nvGrpSpPr>
        <p:grpSpPr>
          <a:xfrm>
            <a:off x="1065401" y="1600017"/>
            <a:ext cx="6901026" cy="4759221"/>
            <a:chOff x="1123551" y="1569296"/>
            <a:chExt cx="6901026" cy="4759221"/>
          </a:xfrm>
        </p:grpSpPr>
        <p:pic>
          <p:nvPicPr>
            <p:cNvPr id="3" name="図 2">
              <a:extLst>
                <a:ext uri="{FF2B5EF4-FFF2-40B4-BE49-F238E27FC236}">
                  <a16:creationId xmlns:a16="http://schemas.microsoft.com/office/drawing/2014/main" id="{A0EB376D-4BE1-71F3-1A0E-CED0A542CC42}"/>
                </a:ext>
              </a:extLst>
            </p:cNvPr>
            <p:cNvPicPr>
              <a:picLocks noChangeAspect="1"/>
            </p:cNvPicPr>
            <p:nvPr/>
          </p:nvPicPr>
          <p:blipFill>
            <a:blip r:embed="rId2"/>
            <a:stretch>
              <a:fillRect/>
            </a:stretch>
          </p:blipFill>
          <p:spPr>
            <a:xfrm>
              <a:off x="1123551" y="1569296"/>
              <a:ext cx="6901026" cy="4759221"/>
            </a:xfrm>
            <a:prstGeom prst="rect">
              <a:avLst/>
            </a:prstGeom>
          </p:spPr>
        </p:pic>
        <p:cxnSp>
          <p:nvCxnSpPr>
            <p:cNvPr id="8" name="直線コネクタ 7">
              <a:extLst>
                <a:ext uri="{FF2B5EF4-FFF2-40B4-BE49-F238E27FC236}">
                  <a16:creationId xmlns:a16="http://schemas.microsoft.com/office/drawing/2014/main" id="{294EA15E-A501-CD2E-845B-A83CAADB12C1}"/>
                </a:ext>
              </a:extLst>
            </p:cNvPr>
            <p:cNvCxnSpPr/>
            <p:nvPr/>
          </p:nvCxnSpPr>
          <p:spPr>
            <a:xfrm>
              <a:off x="1655237" y="2687643"/>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6220F318-916D-B2E9-DA45-B7393AA90B9E}"/>
                </a:ext>
              </a:extLst>
            </p:cNvPr>
            <p:cNvCxnSpPr>
              <a:cxnSpLocks/>
            </p:cNvCxnSpPr>
            <p:nvPr/>
          </p:nvCxnSpPr>
          <p:spPr>
            <a:xfrm>
              <a:off x="5307242" y="4798275"/>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7EC19A1B-D1D2-DF27-CA3D-A6B19F58908D}"/>
                </a:ext>
              </a:extLst>
            </p:cNvPr>
            <p:cNvCxnSpPr>
              <a:cxnSpLocks/>
            </p:cNvCxnSpPr>
            <p:nvPr/>
          </p:nvCxnSpPr>
          <p:spPr>
            <a:xfrm>
              <a:off x="2542179" y="3181993"/>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74E188E6-955C-9999-C880-7CFEC8797360}"/>
                </a:ext>
              </a:extLst>
            </p:cNvPr>
            <p:cNvCxnSpPr>
              <a:cxnSpLocks/>
            </p:cNvCxnSpPr>
            <p:nvPr/>
          </p:nvCxnSpPr>
          <p:spPr>
            <a:xfrm>
              <a:off x="2737224" y="3181993"/>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0C16F495-5FE0-F243-02A7-5FD0BB8E9C78}"/>
                </a:ext>
              </a:extLst>
            </p:cNvPr>
            <p:cNvCxnSpPr>
              <a:cxnSpLocks/>
            </p:cNvCxnSpPr>
            <p:nvPr/>
          </p:nvCxnSpPr>
          <p:spPr>
            <a:xfrm>
              <a:off x="6288756" y="4798275"/>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73B2AD2F-6DB6-9BC2-073B-71C2FAF2A2C3}"/>
                </a:ext>
              </a:extLst>
            </p:cNvPr>
            <p:cNvCxnSpPr>
              <a:cxnSpLocks/>
            </p:cNvCxnSpPr>
            <p:nvPr/>
          </p:nvCxnSpPr>
          <p:spPr>
            <a:xfrm>
              <a:off x="6101360" y="4798275"/>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3A749E7D-D847-7915-0AD9-04AE79C0D014}"/>
                </a:ext>
              </a:extLst>
            </p:cNvPr>
            <p:cNvCxnSpPr>
              <a:cxnSpLocks/>
            </p:cNvCxnSpPr>
            <p:nvPr/>
          </p:nvCxnSpPr>
          <p:spPr>
            <a:xfrm>
              <a:off x="1343952" y="3181993"/>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040A18D9-11E0-6F9D-4024-566793F63928}"/>
                </a:ext>
              </a:extLst>
            </p:cNvPr>
            <p:cNvCxnSpPr>
              <a:cxnSpLocks/>
            </p:cNvCxnSpPr>
            <p:nvPr/>
          </p:nvCxnSpPr>
          <p:spPr>
            <a:xfrm>
              <a:off x="2329151" y="3181993"/>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ED81C25F-8C2D-B69F-F69F-114BD9A63D01}"/>
                </a:ext>
              </a:extLst>
            </p:cNvPr>
            <p:cNvCxnSpPr>
              <a:cxnSpLocks/>
            </p:cNvCxnSpPr>
            <p:nvPr/>
          </p:nvCxnSpPr>
          <p:spPr>
            <a:xfrm>
              <a:off x="2136205" y="3181993"/>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E88DE725-476E-6A4D-B868-FF9EA55E5974}"/>
                </a:ext>
              </a:extLst>
            </p:cNvPr>
            <p:cNvCxnSpPr>
              <a:cxnSpLocks/>
            </p:cNvCxnSpPr>
            <p:nvPr/>
          </p:nvCxnSpPr>
          <p:spPr>
            <a:xfrm>
              <a:off x="1934170" y="3181993"/>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C5373527-544E-AACF-B448-7015D48E1C93}"/>
                </a:ext>
              </a:extLst>
            </p:cNvPr>
            <p:cNvCxnSpPr>
              <a:cxnSpLocks/>
            </p:cNvCxnSpPr>
            <p:nvPr/>
          </p:nvCxnSpPr>
          <p:spPr>
            <a:xfrm>
              <a:off x="1137341" y="3181993"/>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9B6F72C1-837D-8D87-77B3-A3F9A3EBD818}"/>
                </a:ext>
              </a:extLst>
            </p:cNvPr>
            <p:cNvCxnSpPr>
              <a:cxnSpLocks/>
            </p:cNvCxnSpPr>
            <p:nvPr/>
          </p:nvCxnSpPr>
          <p:spPr>
            <a:xfrm>
              <a:off x="5902862" y="4798275"/>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48ECA023-A020-D1FB-1149-72F228124996}"/>
                </a:ext>
              </a:extLst>
            </p:cNvPr>
            <p:cNvCxnSpPr>
              <a:cxnSpLocks/>
            </p:cNvCxnSpPr>
            <p:nvPr/>
          </p:nvCxnSpPr>
          <p:spPr>
            <a:xfrm>
              <a:off x="5701527" y="4798275"/>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67D99664-F3EB-AC39-AF00-8D8166FFC0F7}"/>
                </a:ext>
              </a:extLst>
            </p:cNvPr>
            <p:cNvCxnSpPr>
              <a:cxnSpLocks/>
            </p:cNvCxnSpPr>
            <p:nvPr/>
          </p:nvCxnSpPr>
          <p:spPr>
            <a:xfrm>
              <a:off x="5497203" y="4798275"/>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FFE597B7-B078-B599-327F-AEAD7EBA07A8}"/>
                </a:ext>
              </a:extLst>
            </p:cNvPr>
            <p:cNvCxnSpPr>
              <a:cxnSpLocks/>
            </p:cNvCxnSpPr>
            <p:nvPr/>
          </p:nvCxnSpPr>
          <p:spPr>
            <a:xfrm>
              <a:off x="1741922" y="3181993"/>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501AC022-A0AF-2BE4-ED50-E7DCEC6F1FEA}"/>
                </a:ext>
              </a:extLst>
            </p:cNvPr>
            <p:cNvCxnSpPr>
              <a:cxnSpLocks/>
            </p:cNvCxnSpPr>
            <p:nvPr/>
          </p:nvCxnSpPr>
          <p:spPr>
            <a:xfrm>
              <a:off x="1532197" y="3181993"/>
              <a:ext cx="0" cy="15302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1" name="テキスト ボックス 30">
            <a:extLst>
              <a:ext uri="{FF2B5EF4-FFF2-40B4-BE49-F238E27FC236}">
                <a16:creationId xmlns:a16="http://schemas.microsoft.com/office/drawing/2014/main" id="{D8A6BE70-D059-F8A8-9DCC-B481E9F154A2}"/>
              </a:ext>
            </a:extLst>
          </p:cNvPr>
          <p:cNvSpPr txBox="1"/>
          <p:nvPr/>
        </p:nvSpPr>
        <p:spPr>
          <a:xfrm>
            <a:off x="5396760" y="6359238"/>
            <a:ext cx="2625753" cy="307777"/>
          </a:xfrm>
          <a:prstGeom prst="rect">
            <a:avLst/>
          </a:prstGeom>
          <a:noFill/>
        </p:spPr>
        <p:txBody>
          <a:bodyPr wrap="square">
            <a:spAutoFit/>
          </a:bodyPr>
          <a:lstStyle/>
          <a:p>
            <a:r>
              <a:rPr lang="en-US" altLang="ja-JP" sz="1400" dirty="0">
                <a:latin typeface="ＭＳ Ｐゴシック" panose="020B0600070205080204" pitchFamily="50" charset="-128"/>
                <a:ea typeface="ＭＳ Ｐゴシック" panose="020B0600070205080204" pitchFamily="50" charset="-128"/>
              </a:rPr>
              <a:t>2022</a:t>
            </a:r>
            <a:r>
              <a:rPr lang="ja-JP" altLang="en-US" sz="1400" dirty="0">
                <a:latin typeface="ＭＳ Ｐゴシック" panose="020B0600070205080204" pitchFamily="50" charset="-128"/>
                <a:ea typeface="ＭＳ Ｐゴシック" panose="020B0600070205080204" pitchFamily="50" charset="-128"/>
              </a:rPr>
              <a:t>年</a:t>
            </a:r>
            <a:r>
              <a:rPr lang="en-US" altLang="ja-JP" sz="1400" dirty="0">
                <a:latin typeface="ＭＳ Ｐゴシック" panose="020B0600070205080204" pitchFamily="50" charset="-128"/>
                <a:ea typeface="ＭＳ Ｐゴシック" panose="020B0600070205080204" pitchFamily="50" charset="-128"/>
              </a:rPr>
              <a:t>5</a:t>
            </a:r>
            <a:r>
              <a:rPr lang="ja-JP" altLang="en-US" sz="1400" dirty="0">
                <a:latin typeface="ＭＳ Ｐゴシック" panose="020B0600070205080204" pitchFamily="50" charset="-128"/>
                <a:ea typeface="ＭＳ Ｐゴシック" panose="020B0600070205080204" pitchFamily="50" charset="-128"/>
              </a:rPr>
              <a:t>月</a:t>
            </a:r>
            <a:r>
              <a:rPr lang="en-US" altLang="ja-JP" sz="1400" dirty="0">
                <a:latin typeface="ＭＳ Ｐゴシック" panose="020B0600070205080204" pitchFamily="50" charset="-128"/>
                <a:ea typeface="ＭＳ Ｐゴシック" panose="020B0600070205080204" pitchFamily="50" charset="-128"/>
              </a:rPr>
              <a:t>26</a:t>
            </a:r>
            <a:r>
              <a:rPr lang="ja-JP" altLang="en-US" sz="1400" dirty="0">
                <a:latin typeface="ＭＳ Ｐゴシック" panose="020B0600070205080204" pitchFamily="50" charset="-128"/>
                <a:ea typeface="ＭＳ Ｐゴシック" panose="020B0600070205080204" pitchFamily="50" charset="-128"/>
              </a:rPr>
              <a:t>日秋田魁新聞掲載</a:t>
            </a:r>
          </a:p>
        </p:txBody>
      </p:sp>
      <p:sp>
        <p:nvSpPr>
          <p:cNvPr id="32" name="正方形/長方形 17">
            <a:extLst>
              <a:ext uri="{FF2B5EF4-FFF2-40B4-BE49-F238E27FC236}">
                <a16:creationId xmlns:a16="http://schemas.microsoft.com/office/drawing/2014/main" id="{3113A14E-5A21-C547-9160-2D117E951857}"/>
              </a:ext>
            </a:extLst>
          </p:cNvPr>
          <p:cNvSpPr>
            <a:spLocks noChangeArrowheads="1"/>
          </p:cNvSpPr>
          <p:nvPr/>
        </p:nvSpPr>
        <p:spPr bwMode="auto">
          <a:xfrm>
            <a:off x="164094" y="644117"/>
            <a:ext cx="8560457" cy="954107"/>
          </a:xfrm>
          <a:prstGeom prst="rect">
            <a:avLst/>
          </a:prstGeom>
          <a:solidFill>
            <a:schemeClr val="bg1"/>
          </a:solidFill>
          <a:ln>
            <a:noFill/>
          </a:ln>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eaLnBrk="1" hangingPunct="1"/>
            <a:r>
              <a:rPr lang="en-US" altLang="ja-JP" sz="2800" b="1" u="sng" dirty="0">
                <a:solidFill>
                  <a:srgbClr val="002060"/>
                </a:solidFill>
                <a:latin typeface="Meiryo UI" panose="020B0604030504040204" pitchFamily="50" charset="-128"/>
                <a:ea typeface="Meiryo UI" panose="020B0604030504040204" pitchFamily="50" charset="-128"/>
              </a:rPr>
              <a:t>2021</a:t>
            </a:r>
            <a:r>
              <a:rPr lang="ja-JP" altLang="en-US" sz="2800" b="1" u="sng" dirty="0">
                <a:solidFill>
                  <a:srgbClr val="002060"/>
                </a:solidFill>
                <a:latin typeface="Meiryo UI" panose="020B0604030504040204" pitchFamily="50" charset="-128"/>
                <a:ea typeface="Meiryo UI" panose="020B0604030504040204" pitchFamily="50" charset="-128"/>
              </a:rPr>
              <a:t>年度全国新酒鑑評会</a:t>
            </a:r>
            <a:endParaRPr lang="en-US" altLang="ja-JP" sz="2800" b="1" u="sng" dirty="0">
              <a:solidFill>
                <a:srgbClr val="002060"/>
              </a:solidFill>
              <a:latin typeface="Meiryo UI" panose="020B0604030504040204" pitchFamily="50" charset="-128"/>
              <a:ea typeface="Meiryo UI" panose="020B0604030504040204" pitchFamily="50" charset="-128"/>
            </a:endParaRPr>
          </a:p>
          <a:p>
            <a:pPr algn="ctr" eaLnBrk="1" hangingPunct="1"/>
            <a:r>
              <a:rPr lang="ja-JP" altLang="en-US" sz="2800" b="1" u="sng" dirty="0">
                <a:solidFill>
                  <a:srgbClr val="002060"/>
                </a:solidFill>
                <a:latin typeface="Meiryo UI" panose="020B0604030504040204" pitchFamily="50" charset="-128"/>
                <a:ea typeface="Meiryo UI" panose="020B0604030504040204" pitchFamily="50" charset="-128"/>
              </a:rPr>
              <a:t>自社田米「百田」で仕込んだ出品酒が国内初の金賞受賞</a:t>
            </a:r>
            <a:endParaRPr lang="en-US" altLang="ja-JP" sz="2800" b="1" u="sng" dirty="0">
              <a:solidFill>
                <a:srgbClr val="002060"/>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6B649477-BAE2-EC14-5F15-9605024D4EEB}"/>
              </a:ext>
            </a:extLst>
          </p:cNvPr>
          <p:cNvSpPr txBox="1">
            <a:spLocks/>
          </p:cNvSpPr>
          <p:nvPr/>
        </p:nvSpPr>
        <p:spPr>
          <a:xfrm>
            <a:off x="0" y="0"/>
            <a:ext cx="9144000" cy="540616"/>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b="1" dirty="0">
                <a:solidFill>
                  <a:schemeClr val="bg1"/>
                </a:solidFill>
                <a:latin typeface="Meiryo UI" panose="020B0604030504040204" pitchFamily="50" charset="-128"/>
                <a:ea typeface="Meiryo UI" panose="020B0604030504040204" pitchFamily="50" charset="-128"/>
              </a:rPr>
              <a:t>　美酒爛漫の自社田米で醸したお酒</a:t>
            </a:r>
          </a:p>
        </p:txBody>
      </p:sp>
    </p:spTree>
    <p:extLst>
      <p:ext uri="{BB962C8B-B14F-4D97-AF65-F5344CB8AC3E}">
        <p14:creationId xmlns:p14="http://schemas.microsoft.com/office/powerpoint/2010/main" val="2517537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DD81BC-BD5A-2A9B-7796-D9A5BC7FC67B}"/>
              </a:ext>
            </a:extLst>
          </p:cNvPr>
          <p:cNvSpPr>
            <a:spLocks noGrp="1"/>
          </p:cNvSpPr>
          <p:nvPr>
            <p:ph type="title"/>
          </p:nvPr>
        </p:nvSpPr>
        <p:spPr>
          <a:xfrm>
            <a:off x="1417819" y="2444766"/>
            <a:ext cx="6308361" cy="1640674"/>
          </a:xfrm>
        </p:spPr>
        <p:txBody>
          <a:bodyPr>
            <a:normAutofit/>
          </a:bodyPr>
          <a:lstStyle/>
          <a:p>
            <a:r>
              <a:rPr lang="ja-JP" altLang="en-US" sz="3600" b="1" u="sng" dirty="0">
                <a:solidFill>
                  <a:srgbClr val="002060"/>
                </a:solidFill>
                <a:latin typeface="Meiryo UI" panose="020B0604030504040204" pitchFamily="50" charset="-128"/>
                <a:ea typeface="Meiryo UI" panose="020B0604030504040204" pitchFamily="50" charset="-128"/>
              </a:rPr>
              <a:t>「美酒爛漫」推奨商品のご案内</a:t>
            </a:r>
          </a:p>
        </p:txBody>
      </p:sp>
    </p:spTree>
    <p:extLst>
      <p:ext uri="{BB962C8B-B14F-4D97-AF65-F5344CB8AC3E}">
        <p14:creationId xmlns:p14="http://schemas.microsoft.com/office/powerpoint/2010/main" val="697260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5448F2AC-61E5-0535-4007-657ED7AD22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13350"/>
            <a:ext cx="7513983" cy="4700048"/>
          </a:xfrm>
          <a:prstGeom prst="rect">
            <a:avLst/>
          </a:prstGeom>
        </p:spPr>
      </p:pic>
      <p:sp>
        <p:nvSpPr>
          <p:cNvPr id="4" name="テキスト ボックス 3">
            <a:extLst>
              <a:ext uri="{FF2B5EF4-FFF2-40B4-BE49-F238E27FC236}">
                <a16:creationId xmlns:a16="http://schemas.microsoft.com/office/drawing/2014/main" id="{522DACC3-B179-EDF5-0625-6567D76264FC}"/>
              </a:ext>
            </a:extLst>
          </p:cNvPr>
          <p:cNvSpPr txBox="1"/>
          <p:nvPr/>
        </p:nvSpPr>
        <p:spPr>
          <a:xfrm>
            <a:off x="3571858" y="4030694"/>
            <a:ext cx="2000282" cy="338554"/>
          </a:xfrm>
          <a:prstGeom prst="rect">
            <a:avLst/>
          </a:prstGeom>
          <a:noFill/>
        </p:spPr>
        <p:txBody>
          <a:bodyPr wrap="square">
            <a:spAutoFit/>
          </a:bodyPr>
          <a:lstStyle/>
          <a:p>
            <a:r>
              <a:rPr lang="en-US" altLang="ja-JP" sz="1600" b="1" dirty="0">
                <a:solidFill>
                  <a:srgbClr val="002060"/>
                </a:solidFill>
                <a:latin typeface="Meiryo UI" panose="020B0604030504040204" pitchFamily="50" charset="-128"/>
                <a:ea typeface="Meiryo UI" panose="020B0604030504040204" pitchFamily="50" charset="-128"/>
              </a:rPr>
              <a:t>(2022</a:t>
            </a:r>
            <a:r>
              <a:rPr lang="ja-JP" altLang="en-US" sz="1600" b="1" dirty="0">
                <a:solidFill>
                  <a:srgbClr val="002060"/>
                </a:solidFill>
                <a:latin typeface="Meiryo UI" panose="020B0604030504040204" pitchFamily="50" charset="-128"/>
                <a:ea typeface="Meiryo UI" panose="020B0604030504040204" pitchFamily="50" charset="-128"/>
              </a:rPr>
              <a:t>年</a:t>
            </a:r>
            <a:r>
              <a:rPr lang="en-US" altLang="ja-JP" sz="1600" b="1" dirty="0">
                <a:solidFill>
                  <a:srgbClr val="002060"/>
                </a:solidFill>
                <a:latin typeface="Meiryo UI" panose="020B0604030504040204" pitchFamily="50" charset="-128"/>
                <a:ea typeface="Meiryo UI" panose="020B0604030504040204" pitchFamily="50" charset="-128"/>
              </a:rPr>
              <a:t>7</a:t>
            </a:r>
            <a:r>
              <a:rPr lang="ja-JP" altLang="en-US" sz="1600" b="1" dirty="0">
                <a:solidFill>
                  <a:srgbClr val="002060"/>
                </a:solidFill>
                <a:latin typeface="Meiryo UI" panose="020B0604030504040204" pitchFamily="50" charset="-128"/>
                <a:ea typeface="Meiryo UI" panose="020B0604030504040204" pitchFamily="50" charset="-128"/>
              </a:rPr>
              <a:t>月発売）</a:t>
            </a:r>
            <a:endParaRPr lang="ja-JP" altLang="en-US" sz="1600" b="1" dirty="0"/>
          </a:p>
        </p:txBody>
      </p:sp>
      <p:grpSp>
        <p:nvGrpSpPr>
          <p:cNvPr id="17" name="グループ化 16">
            <a:extLst>
              <a:ext uri="{FF2B5EF4-FFF2-40B4-BE49-F238E27FC236}">
                <a16:creationId xmlns:a16="http://schemas.microsoft.com/office/drawing/2014/main" id="{E5ABB478-A075-BE51-787B-90A92B497316}"/>
              </a:ext>
            </a:extLst>
          </p:cNvPr>
          <p:cNvGrpSpPr/>
          <p:nvPr/>
        </p:nvGrpSpPr>
        <p:grpSpPr>
          <a:xfrm>
            <a:off x="711788" y="5723001"/>
            <a:ext cx="3541429" cy="1047624"/>
            <a:chOff x="830508" y="5701174"/>
            <a:chExt cx="3541429" cy="1047624"/>
          </a:xfrm>
        </p:grpSpPr>
        <p:sp>
          <p:nvSpPr>
            <p:cNvPr id="7" name="テキスト ボックス 6">
              <a:extLst>
                <a:ext uri="{FF2B5EF4-FFF2-40B4-BE49-F238E27FC236}">
                  <a16:creationId xmlns:a16="http://schemas.microsoft.com/office/drawing/2014/main" id="{06969DEA-0C4D-B059-E760-CCEFA9F104C2}"/>
                </a:ext>
              </a:extLst>
            </p:cNvPr>
            <p:cNvSpPr txBox="1"/>
            <p:nvPr/>
          </p:nvSpPr>
          <p:spPr>
            <a:xfrm>
              <a:off x="1162182" y="5701174"/>
              <a:ext cx="2398945" cy="461665"/>
            </a:xfrm>
            <a:prstGeom prst="rect">
              <a:avLst/>
            </a:prstGeom>
            <a:noFill/>
          </p:spPr>
          <p:txBody>
            <a:bodyPr wrap="square" rtlCol="0">
              <a:spAutoFit/>
            </a:bodyPr>
            <a:lstStyle/>
            <a:p>
              <a:r>
                <a:rPr lang="ja-JP" altLang="en-US" sz="2400" b="1" dirty="0">
                  <a:solidFill>
                    <a:schemeClr val="accent4">
                      <a:lumMod val="75000"/>
                    </a:schemeClr>
                  </a:solidFill>
                  <a:latin typeface="Meiryo UI" panose="020B0604030504040204" pitchFamily="50" charset="-128"/>
                  <a:ea typeface="Meiryo UI" panose="020B0604030504040204" pitchFamily="50" charset="-128"/>
                </a:rPr>
                <a:t>ふくらみの「百田」</a:t>
              </a:r>
              <a:endParaRPr lang="en-US" altLang="ja-JP" sz="2400" b="1" dirty="0">
                <a:solidFill>
                  <a:schemeClr val="accent4">
                    <a:lumMod val="75000"/>
                  </a:schemeClr>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A205A662-EE27-3FFB-06D0-57781AB63DB9}"/>
                </a:ext>
              </a:extLst>
            </p:cNvPr>
            <p:cNvSpPr txBox="1"/>
            <p:nvPr/>
          </p:nvSpPr>
          <p:spPr>
            <a:xfrm>
              <a:off x="830508" y="6102467"/>
              <a:ext cx="3541429" cy="646331"/>
            </a:xfrm>
            <a:prstGeom prst="rect">
              <a:avLst/>
            </a:prstGeom>
            <a:noFill/>
          </p:spPr>
          <p:txBody>
            <a:bodyPr wrap="square">
              <a:spAutoFit/>
            </a:bodyPr>
            <a:lstStyle/>
            <a:p>
              <a:r>
                <a:rPr lang="ja-JP" altLang="en-US" b="1" dirty="0">
                  <a:latin typeface="Meiryo UI" panose="020B0604030504040204" pitchFamily="50" charset="-128"/>
                  <a:ea typeface="Meiryo UI" panose="020B0604030504040204" pitchFamily="50" charset="-128"/>
                </a:rPr>
                <a:t>芳醇な旨みとふくらみのある味わい。</a:t>
              </a:r>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華やかな香り。</a:t>
              </a:r>
            </a:p>
          </p:txBody>
        </p:sp>
      </p:grpSp>
      <p:grpSp>
        <p:nvGrpSpPr>
          <p:cNvPr id="16" name="グループ化 15">
            <a:extLst>
              <a:ext uri="{FF2B5EF4-FFF2-40B4-BE49-F238E27FC236}">
                <a16:creationId xmlns:a16="http://schemas.microsoft.com/office/drawing/2014/main" id="{A20EA2A0-3CD2-3DE7-0EBB-86F8E6B13644}"/>
              </a:ext>
            </a:extLst>
          </p:cNvPr>
          <p:cNvGrpSpPr/>
          <p:nvPr/>
        </p:nvGrpSpPr>
        <p:grpSpPr>
          <a:xfrm>
            <a:off x="5385978" y="5723001"/>
            <a:ext cx="3180521" cy="1052583"/>
            <a:chOff x="5385978" y="5718042"/>
            <a:chExt cx="3180521" cy="1052583"/>
          </a:xfrm>
        </p:grpSpPr>
        <p:sp>
          <p:nvSpPr>
            <p:cNvPr id="8" name="テキスト ボックス 7">
              <a:extLst>
                <a:ext uri="{FF2B5EF4-FFF2-40B4-BE49-F238E27FC236}">
                  <a16:creationId xmlns:a16="http://schemas.microsoft.com/office/drawing/2014/main" id="{89B5C46F-B8B6-ACB9-207F-C97CD26DAB52}"/>
                </a:ext>
              </a:extLst>
            </p:cNvPr>
            <p:cNvSpPr txBox="1"/>
            <p:nvPr/>
          </p:nvSpPr>
          <p:spPr>
            <a:xfrm>
              <a:off x="5385978" y="6124294"/>
              <a:ext cx="3180521" cy="646331"/>
            </a:xfrm>
            <a:prstGeom prst="rect">
              <a:avLst/>
            </a:prstGeom>
            <a:noFill/>
          </p:spPr>
          <p:txBody>
            <a:bodyPr wrap="square" rtlCol="0">
              <a:spAutoFit/>
            </a:bodyPr>
            <a:lstStyle/>
            <a:p>
              <a:r>
                <a:rPr lang="ja-JP" altLang="en-US" b="1" dirty="0">
                  <a:latin typeface="Meiryo UI" panose="020B0604030504040204" pitchFamily="50" charset="-128"/>
                  <a:ea typeface="Meiryo UI" panose="020B0604030504040204" pitchFamily="50" charset="-128"/>
                </a:rPr>
                <a:t>淡麗で米の甘味と酸味を感じる</a:t>
              </a:r>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キレのある味わい。</a:t>
              </a:r>
            </a:p>
          </p:txBody>
        </p:sp>
        <p:sp>
          <p:nvSpPr>
            <p:cNvPr id="13" name="テキスト ボックス 12">
              <a:extLst>
                <a:ext uri="{FF2B5EF4-FFF2-40B4-BE49-F238E27FC236}">
                  <a16:creationId xmlns:a16="http://schemas.microsoft.com/office/drawing/2014/main" id="{205AE259-F3A9-28C2-9BF4-AE8C79011488}"/>
                </a:ext>
              </a:extLst>
            </p:cNvPr>
            <p:cNvSpPr txBox="1"/>
            <p:nvPr/>
          </p:nvSpPr>
          <p:spPr>
            <a:xfrm>
              <a:off x="5662322" y="5718042"/>
              <a:ext cx="2494418" cy="461665"/>
            </a:xfrm>
            <a:prstGeom prst="rect">
              <a:avLst/>
            </a:prstGeom>
            <a:noFill/>
          </p:spPr>
          <p:txBody>
            <a:bodyPr wrap="square">
              <a:spAutoFit/>
            </a:bodyPr>
            <a:lstStyle/>
            <a:p>
              <a:r>
                <a:rPr lang="ja-JP" altLang="en-US" sz="2400" b="1" dirty="0">
                  <a:solidFill>
                    <a:schemeClr val="accent1">
                      <a:lumMod val="75000"/>
                    </a:schemeClr>
                  </a:solidFill>
                  <a:latin typeface="Meiryo UI" panose="020B0604030504040204" pitchFamily="50" charset="-128"/>
                  <a:ea typeface="Meiryo UI" panose="020B0604030504040204" pitchFamily="50" charset="-128"/>
                </a:rPr>
                <a:t>淡麗な「一穂積」</a:t>
              </a:r>
              <a:endParaRPr lang="en-US" altLang="ja-JP" sz="2400" b="1" dirty="0">
                <a:solidFill>
                  <a:schemeClr val="accent1">
                    <a:lumMod val="75000"/>
                  </a:schemeClr>
                </a:solidFill>
                <a:latin typeface="Meiryo UI" panose="020B0604030504040204" pitchFamily="50" charset="-128"/>
                <a:ea typeface="Meiryo UI" panose="020B0604030504040204" pitchFamily="50" charset="-128"/>
              </a:endParaRPr>
            </a:p>
          </p:txBody>
        </p:sp>
      </p:grpSp>
      <p:sp>
        <p:nvSpPr>
          <p:cNvPr id="15" name="テキスト ボックス 14">
            <a:extLst>
              <a:ext uri="{FF2B5EF4-FFF2-40B4-BE49-F238E27FC236}">
                <a16:creationId xmlns:a16="http://schemas.microsoft.com/office/drawing/2014/main" id="{EDF215DD-688D-3439-B631-5BC583E47C8F}"/>
              </a:ext>
            </a:extLst>
          </p:cNvPr>
          <p:cNvSpPr txBox="1"/>
          <p:nvPr/>
        </p:nvSpPr>
        <p:spPr>
          <a:xfrm>
            <a:off x="111153" y="109202"/>
            <a:ext cx="1438712" cy="369332"/>
          </a:xfrm>
          <a:prstGeom prst="rect">
            <a:avLst/>
          </a:prstGeom>
          <a:noFill/>
        </p:spPr>
        <p:txBody>
          <a:bodyPr wrap="square">
            <a:spAutoFit/>
          </a:bodyPr>
          <a:lstStyle/>
          <a:p>
            <a:r>
              <a:rPr lang="ja-JP" altLang="en-US" sz="1800" b="1" dirty="0">
                <a:solidFill>
                  <a:srgbClr val="FF0000"/>
                </a:solidFill>
                <a:latin typeface="Meiryo UI" panose="020B0604030504040204" pitchFamily="50" charset="-128"/>
                <a:ea typeface="Meiryo UI" panose="020B0604030504040204" pitchFamily="50" charset="-128"/>
              </a:rPr>
              <a:t>推奨商品１</a:t>
            </a:r>
            <a:endParaRPr lang="ja-JP" altLang="en-US" dirty="0">
              <a:solidFill>
                <a:srgbClr val="FF0000"/>
              </a:solidFill>
            </a:endParaRPr>
          </a:p>
        </p:txBody>
      </p:sp>
      <p:sp>
        <p:nvSpPr>
          <p:cNvPr id="2" name="タイトル 1">
            <a:extLst>
              <a:ext uri="{FF2B5EF4-FFF2-40B4-BE49-F238E27FC236}">
                <a16:creationId xmlns:a16="http://schemas.microsoft.com/office/drawing/2014/main" id="{D9CEE5FF-46E1-7EDA-9AD5-5163A19A6FFE}"/>
              </a:ext>
            </a:extLst>
          </p:cNvPr>
          <p:cNvSpPr>
            <a:spLocks noGrp="1"/>
          </p:cNvSpPr>
          <p:nvPr>
            <p:ph type="title"/>
          </p:nvPr>
        </p:nvSpPr>
        <p:spPr>
          <a:xfrm>
            <a:off x="686867" y="118656"/>
            <a:ext cx="7770265" cy="369332"/>
          </a:xfrm>
        </p:spPr>
        <p:txBody>
          <a:bodyPr>
            <a:noAutofit/>
          </a:bodyPr>
          <a:lstStyle/>
          <a:p>
            <a:pPr algn="ctr"/>
            <a:r>
              <a:rPr lang="ja-JP" altLang="en-US" sz="2400" b="1" dirty="0">
                <a:solidFill>
                  <a:srgbClr val="002060"/>
                </a:solidFill>
                <a:latin typeface="Meiryo UI" panose="020B0604030504040204" pitchFamily="50" charset="-128"/>
                <a:ea typeface="Meiryo UI" panose="020B0604030504040204" pitchFamily="50" charset="-128"/>
              </a:rPr>
              <a:t>自社田米で醸した新商品</a:t>
            </a:r>
            <a:endParaRPr lang="ja-JP" altLang="en-US" sz="2800" b="1" u="sng" dirty="0">
              <a:solidFill>
                <a:srgbClr val="002060"/>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3324D5DB-1C04-D543-CBF0-9FFF3D130017}"/>
              </a:ext>
            </a:extLst>
          </p:cNvPr>
          <p:cNvSpPr txBox="1"/>
          <p:nvPr/>
        </p:nvSpPr>
        <p:spPr>
          <a:xfrm>
            <a:off x="0" y="484192"/>
            <a:ext cx="9144000" cy="523220"/>
          </a:xfrm>
          <a:prstGeom prst="rect">
            <a:avLst/>
          </a:prstGeom>
          <a:solidFill>
            <a:schemeClr val="bg1">
              <a:lumMod val="95000"/>
            </a:schemeClr>
          </a:solidFill>
        </p:spPr>
        <p:txBody>
          <a:bodyPr wrap="square">
            <a:spAutoFit/>
          </a:bodyPr>
          <a:lstStyle/>
          <a:p>
            <a:pPr algn="ctr"/>
            <a:r>
              <a:rPr lang="ja-JP" altLang="en-US" sz="2800" b="1" u="sng" dirty="0">
                <a:solidFill>
                  <a:srgbClr val="002060"/>
                </a:solidFill>
                <a:latin typeface="Meiryo UI" panose="020B0604030504040204" pitchFamily="50" charset="-128"/>
                <a:ea typeface="Meiryo UI" panose="020B0604030504040204" pitchFamily="50" charset="-128"/>
              </a:rPr>
              <a:t>純米酒 「萌稲」百田 ・ 「萌稲」一穂積</a:t>
            </a:r>
            <a:endParaRPr lang="ja-JP" altLang="en-US" sz="2800" dirty="0">
              <a:solidFill>
                <a:srgbClr val="002060"/>
              </a:solidFill>
            </a:endParaRPr>
          </a:p>
        </p:txBody>
      </p:sp>
      <p:sp>
        <p:nvSpPr>
          <p:cNvPr id="6" name="テキスト ボックス 5">
            <a:extLst>
              <a:ext uri="{FF2B5EF4-FFF2-40B4-BE49-F238E27FC236}">
                <a16:creationId xmlns:a16="http://schemas.microsoft.com/office/drawing/2014/main" id="{882976C9-2BDD-AD9C-F402-CCEF82135ED9}"/>
              </a:ext>
            </a:extLst>
          </p:cNvPr>
          <p:cNvSpPr txBox="1"/>
          <p:nvPr/>
        </p:nvSpPr>
        <p:spPr>
          <a:xfrm>
            <a:off x="2195118" y="932711"/>
            <a:ext cx="4951147" cy="400110"/>
          </a:xfrm>
          <a:prstGeom prst="rect">
            <a:avLst/>
          </a:prstGeom>
          <a:noFill/>
        </p:spPr>
        <p:txBody>
          <a:bodyPr wrap="square">
            <a:spAutoFit/>
          </a:bodyPr>
          <a:lstStyle/>
          <a:p>
            <a:r>
              <a:rPr lang="ja-JP" altLang="en-US" sz="2000" b="1" dirty="0">
                <a:solidFill>
                  <a:srgbClr val="002060"/>
                </a:solidFill>
                <a:latin typeface="Meiryo UI" panose="020B0604030504040204" pitchFamily="50" charset="-128"/>
                <a:ea typeface="Meiryo UI" panose="020B0604030504040204" pitchFamily="50" charset="-128"/>
              </a:rPr>
              <a:t>秋田の酒の新時代を担う酒米で仕込みました。</a:t>
            </a:r>
            <a:endParaRPr lang="ja-JP" altLang="en-US" sz="2000" dirty="0"/>
          </a:p>
        </p:txBody>
      </p:sp>
    </p:spTree>
    <p:extLst>
      <p:ext uri="{BB962C8B-B14F-4D97-AF65-F5344CB8AC3E}">
        <p14:creationId xmlns:p14="http://schemas.microsoft.com/office/powerpoint/2010/main" val="3743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5DE5FB88-985C-ACFB-E85B-C31A2572E319}"/>
              </a:ext>
            </a:extLst>
          </p:cNvPr>
          <p:cNvSpPr txBox="1"/>
          <p:nvPr/>
        </p:nvSpPr>
        <p:spPr>
          <a:xfrm>
            <a:off x="1420084" y="1285478"/>
            <a:ext cx="6370983" cy="400110"/>
          </a:xfrm>
          <a:prstGeom prst="rect">
            <a:avLst/>
          </a:prstGeom>
          <a:noFill/>
        </p:spPr>
        <p:txBody>
          <a:bodyPr wrap="square" rtlCol="0">
            <a:spAutoFit/>
          </a:bodyPr>
          <a:lstStyle/>
          <a:p>
            <a:r>
              <a:rPr lang="ja-JP" altLang="en-US" sz="2000" b="1" u="sng" dirty="0">
                <a:solidFill>
                  <a:srgbClr val="002060"/>
                </a:solidFill>
                <a:latin typeface="Meiryo UI" panose="020B0604030504040204" pitchFamily="50" charset="-128"/>
                <a:ea typeface="Meiryo UI" panose="020B0604030504040204" pitchFamily="50" charset="-128"/>
              </a:rPr>
              <a:t>各コンテストにおいて受賞歴があり、コスパに優れている</a:t>
            </a:r>
          </a:p>
        </p:txBody>
      </p:sp>
      <p:sp>
        <p:nvSpPr>
          <p:cNvPr id="19" name="テキスト ボックス 18">
            <a:extLst>
              <a:ext uri="{FF2B5EF4-FFF2-40B4-BE49-F238E27FC236}">
                <a16:creationId xmlns:a16="http://schemas.microsoft.com/office/drawing/2014/main" id="{4DBEEC08-A9A3-F1DC-4F24-D366F16145DC}"/>
              </a:ext>
            </a:extLst>
          </p:cNvPr>
          <p:cNvSpPr txBox="1"/>
          <p:nvPr/>
        </p:nvSpPr>
        <p:spPr>
          <a:xfrm>
            <a:off x="6438722" y="6527834"/>
            <a:ext cx="2593497" cy="246221"/>
          </a:xfrm>
          <a:prstGeom prst="rect">
            <a:avLst/>
          </a:prstGeom>
          <a:noFill/>
        </p:spPr>
        <p:txBody>
          <a:bodyPr wrap="square" rtlCol="0">
            <a:spAutoFit/>
          </a:bodyPr>
          <a:lstStyle/>
          <a:p>
            <a:r>
              <a:rPr lang="en-US" altLang="ja-JP" sz="1000" b="1" dirty="0">
                <a:solidFill>
                  <a:srgbClr val="FF0000"/>
                </a:solidFill>
                <a:latin typeface="Meiryo UI" panose="020B0604030504040204" pitchFamily="50" charset="-128"/>
                <a:ea typeface="Meiryo UI" panose="020B0604030504040204" pitchFamily="50" charset="-128"/>
              </a:rPr>
              <a:t>※</a:t>
            </a:r>
            <a:r>
              <a:rPr lang="ja-JP" altLang="en-US" sz="1000" b="1" dirty="0">
                <a:solidFill>
                  <a:srgbClr val="FF0000"/>
                </a:solidFill>
                <a:latin typeface="Meiryo UI" panose="020B0604030504040204" pitchFamily="50" charset="-128"/>
                <a:ea typeface="Meiryo UI" panose="020B0604030504040204" pitchFamily="50" charset="-128"/>
              </a:rPr>
              <a:t>価格は希望小売価格</a:t>
            </a:r>
            <a:r>
              <a:rPr lang="en-US" altLang="ja-JP" sz="1000" b="1" dirty="0">
                <a:solidFill>
                  <a:srgbClr val="FF0000"/>
                </a:solidFill>
                <a:latin typeface="Meiryo UI" panose="020B0604030504040204" pitchFamily="50" charset="-128"/>
                <a:ea typeface="Meiryo UI" panose="020B0604030504040204" pitchFamily="50" charset="-128"/>
              </a:rPr>
              <a:t>(</a:t>
            </a:r>
            <a:r>
              <a:rPr lang="ja-JP" altLang="en-US" sz="1000" b="1" dirty="0">
                <a:solidFill>
                  <a:srgbClr val="FF0000"/>
                </a:solidFill>
                <a:latin typeface="Meiryo UI" panose="020B0604030504040204" pitchFamily="50" charset="-128"/>
                <a:ea typeface="Meiryo UI" panose="020B0604030504040204" pitchFamily="50" charset="-128"/>
              </a:rPr>
              <a:t>税別</a:t>
            </a:r>
            <a:r>
              <a:rPr lang="en-US" altLang="ja-JP" sz="1000" b="1" dirty="0">
                <a:solidFill>
                  <a:srgbClr val="FF0000"/>
                </a:solidFill>
                <a:latin typeface="Meiryo UI" panose="020B0604030504040204" pitchFamily="50" charset="-128"/>
                <a:ea typeface="Meiryo UI" panose="020B0604030504040204" pitchFamily="50" charset="-128"/>
              </a:rPr>
              <a:t>)</a:t>
            </a:r>
            <a:r>
              <a:rPr lang="ja-JP" altLang="en-US" sz="1000" b="1" dirty="0">
                <a:solidFill>
                  <a:srgbClr val="FF0000"/>
                </a:solidFill>
                <a:latin typeface="Meiryo UI" panose="020B0604030504040204" pitchFamily="50" charset="-128"/>
                <a:ea typeface="Meiryo UI" panose="020B0604030504040204" pitchFamily="50" charset="-128"/>
              </a:rPr>
              <a:t>となります。</a:t>
            </a:r>
          </a:p>
        </p:txBody>
      </p:sp>
      <p:grpSp>
        <p:nvGrpSpPr>
          <p:cNvPr id="54" name="グループ化 53">
            <a:extLst>
              <a:ext uri="{FF2B5EF4-FFF2-40B4-BE49-F238E27FC236}">
                <a16:creationId xmlns:a16="http://schemas.microsoft.com/office/drawing/2014/main" id="{8F6290A1-E7C6-1579-862D-3B48020D1D05}"/>
              </a:ext>
            </a:extLst>
          </p:cNvPr>
          <p:cNvGrpSpPr/>
          <p:nvPr/>
        </p:nvGrpSpPr>
        <p:grpSpPr>
          <a:xfrm>
            <a:off x="161371" y="1877258"/>
            <a:ext cx="2776988" cy="4536242"/>
            <a:chOff x="239392" y="1859336"/>
            <a:chExt cx="2776988" cy="4536242"/>
          </a:xfrm>
        </p:grpSpPr>
        <p:sp>
          <p:nvSpPr>
            <p:cNvPr id="3" name="テキスト ボックス 2">
              <a:extLst>
                <a:ext uri="{FF2B5EF4-FFF2-40B4-BE49-F238E27FC236}">
                  <a16:creationId xmlns:a16="http://schemas.microsoft.com/office/drawing/2014/main" id="{38351CEC-4BCA-773D-585E-76A3B9632463}"/>
                </a:ext>
              </a:extLst>
            </p:cNvPr>
            <p:cNvSpPr txBox="1"/>
            <p:nvPr/>
          </p:nvSpPr>
          <p:spPr>
            <a:xfrm>
              <a:off x="239392" y="4946278"/>
              <a:ext cx="2205610" cy="338554"/>
            </a:xfrm>
            <a:prstGeom prst="rect">
              <a:avLst/>
            </a:prstGeom>
            <a:noFill/>
          </p:spPr>
          <p:txBody>
            <a:bodyPr wrap="square" rtlCol="0">
              <a:spAutoFit/>
            </a:bodyPr>
            <a:lstStyle/>
            <a:p>
              <a:pPr algn="ctr"/>
              <a:r>
                <a:rPr lang="en-US" altLang="ja-JP" sz="1600" dirty="0">
                  <a:latin typeface="Meiryo UI" panose="020B0604030504040204" pitchFamily="50" charset="-128"/>
                  <a:ea typeface="Meiryo UI" panose="020B0604030504040204" pitchFamily="50" charset="-128"/>
                </a:rPr>
                <a:t>【</a:t>
              </a:r>
              <a:r>
                <a:rPr lang="ja-JP" altLang="en-US" sz="16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香り爛漫純米大吟醸</a:t>
              </a:r>
              <a:r>
                <a:rPr lang="en-US" altLang="ja-JP" sz="1600" dirty="0">
                  <a:latin typeface="Meiryo UI" panose="020B0604030504040204" pitchFamily="50" charset="-128"/>
                  <a:ea typeface="Meiryo UI" panose="020B0604030504040204" pitchFamily="50" charset="-128"/>
                </a:rPr>
                <a:t>】</a:t>
              </a:r>
              <a:endParaRPr lang="ja-JP" altLang="en-US" sz="1600" dirty="0">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F4A74466-2FAA-A8A5-72E0-08C1B9EE61BC}"/>
                </a:ext>
              </a:extLst>
            </p:cNvPr>
            <p:cNvSpPr txBox="1"/>
            <p:nvPr/>
          </p:nvSpPr>
          <p:spPr>
            <a:xfrm>
              <a:off x="371045" y="6095496"/>
              <a:ext cx="1568920" cy="300082"/>
            </a:xfrm>
            <a:prstGeom prst="rect">
              <a:avLst/>
            </a:prstGeom>
            <a:noFill/>
          </p:spPr>
          <p:txBody>
            <a:bodyPr wrap="square" rtlCol="0">
              <a:spAutoFit/>
            </a:bodyPr>
            <a:lstStyle/>
            <a:p>
              <a:r>
                <a:rPr lang="en-US" altLang="ja-JP" sz="1350" b="1" u="sng" dirty="0">
                  <a:latin typeface="Meiryo UI" panose="020B0604030504040204" pitchFamily="50" charset="-128"/>
                  <a:ea typeface="Meiryo UI" panose="020B0604030504040204" pitchFamily="50" charset="-128"/>
                </a:rPr>
                <a:t>1,360</a:t>
              </a:r>
              <a:r>
                <a:rPr lang="ja-JP" altLang="en-US" sz="1350" b="1" u="sng" dirty="0">
                  <a:latin typeface="Meiryo UI" panose="020B0604030504040204" pitchFamily="50" charset="-128"/>
                  <a:ea typeface="Meiryo UI" panose="020B0604030504040204" pitchFamily="50" charset="-128"/>
                </a:rPr>
                <a:t>円</a:t>
              </a:r>
              <a:r>
                <a:rPr lang="en-US" altLang="ja-JP" sz="1350" b="1" u="sng" dirty="0">
                  <a:latin typeface="Meiryo UI" panose="020B0604030504040204" pitchFamily="50" charset="-128"/>
                  <a:ea typeface="Meiryo UI" panose="020B0604030504040204" pitchFamily="50" charset="-128"/>
                </a:rPr>
                <a:t>/720</a:t>
              </a:r>
              <a:r>
                <a:rPr lang="ja-JP" altLang="en-US" sz="1350" b="1" u="sng" dirty="0">
                  <a:latin typeface="Meiryo UI" panose="020B0604030504040204" pitchFamily="50" charset="-128"/>
                  <a:ea typeface="Meiryo UI" panose="020B0604030504040204" pitchFamily="50" charset="-128"/>
                </a:rPr>
                <a:t>㎖</a:t>
              </a:r>
            </a:p>
          </p:txBody>
        </p:sp>
        <p:sp>
          <p:nvSpPr>
            <p:cNvPr id="9" name="テキスト ボックス 8">
              <a:extLst>
                <a:ext uri="{FF2B5EF4-FFF2-40B4-BE49-F238E27FC236}">
                  <a16:creationId xmlns:a16="http://schemas.microsoft.com/office/drawing/2014/main" id="{8BDA859E-AB52-4926-D5CA-F173ADA576BB}"/>
                </a:ext>
              </a:extLst>
            </p:cNvPr>
            <p:cNvSpPr txBox="1"/>
            <p:nvPr/>
          </p:nvSpPr>
          <p:spPr>
            <a:xfrm>
              <a:off x="239392" y="1859336"/>
              <a:ext cx="2776988" cy="523220"/>
            </a:xfrm>
            <a:prstGeom prst="rect">
              <a:avLst/>
            </a:prstGeom>
            <a:noFill/>
          </p:spPr>
          <p:txBody>
            <a:bodyPr wrap="square" rtlCol="0">
              <a:spAutoFit/>
            </a:bodyPr>
            <a:lstStyle/>
            <a:p>
              <a:r>
                <a:rPr lang="ja-JP" altLang="en-US" sz="14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「爽やかな果実の香りと</a:t>
              </a:r>
              <a:endParaRPr lang="en-US" altLang="ja-JP" sz="14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4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軽快で上品な味わい」</a:t>
              </a:r>
            </a:p>
          </p:txBody>
        </p:sp>
        <p:sp>
          <p:nvSpPr>
            <p:cNvPr id="25" name="テキスト ボックス 24">
              <a:extLst>
                <a:ext uri="{FF2B5EF4-FFF2-40B4-BE49-F238E27FC236}">
                  <a16:creationId xmlns:a16="http://schemas.microsoft.com/office/drawing/2014/main" id="{91378D85-C01D-8D2F-3ECF-FB552FAAAFB5}"/>
                </a:ext>
              </a:extLst>
            </p:cNvPr>
            <p:cNvSpPr txBox="1"/>
            <p:nvPr/>
          </p:nvSpPr>
          <p:spPr>
            <a:xfrm>
              <a:off x="1114279" y="2580014"/>
              <a:ext cx="896709" cy="300082"/>
            </a:xfrm>
            <a:prstGeom prst="rect">
              <a:avLst/>
            </a:prstGeom>
            <a:noFill/>
          </p:spPr>
          <p:txBody>
            <a:bodyPr wrap="square" rtlCol="0">
              <a:spAutoFit/>
            </a:bodyPr>
            <a:lstStyle/>
            <a:p>
              <a:r>
                <a:rPr lang="ja-JP" altLang="en-US" sz="1350" b="1" dirty="0">
                  <a:solidFill>
                    <a:srgbClr val="FF0000"/>
                  </a:solidFill>
                  <a:latin typeface="Meiryo UI" panose="020B0604030504040204" pitchFamily="50" charset="-128"/>
                  <a:ea typeface="Meiryo UI" panose="020B0604030504040204" pitchFamily="50" charset="-128"/>
                </a:rPr>
                <a:t>●受賞歴</a:t>
              </a:r>
            </a:p>
          </p:txBody>
        </p:sp>
        <p:sp>
          <p:nvSpPr>
            <p:cNvPr id="4" name="テキスト ボックス 3">
              <a:extLst>
                <a:ext uri="{FF2B5EF4-FFF2-40B4-BE49-F238E27FC236}">
                  <a16:creationId xmlns:a16="http://schemas.microsoft.com/office/drawing/2014/main" id="{D3CCC3A3-8C40-7527-4356-933DEE3724F1}"/>
                </a:ext>
              </a:extLst>
            </p:cNvPr>
            <p:cNvSpPr txBox="1"/>
            <p:nvPr/>
          </p:nvSpPr>
          <p:spPr>
            <a:xfrm>
              <a:off x="1103254" y="2866142"/>
              <a:ext cx="1889255" cy="577081"/>
            </a:xfrm>
            <a:prstGeom prst="rect">
              <a:avLst/>
            </a:prstGeom>
            <a:noFill/>
          </p:spPr>
          <p:txBody>
            <a:bodyPr wrap="square" rtlCol="0">
              <a:spAutoFit/>
            </a:bodyPr>
            <a:lstStyle/>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◆「ワイングラスでおいしい</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日本酒アワード</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2020</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2022</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メイン部門　</a:t>
              </a:r>
              <a:r>
                <a:rPr lang="ja-JP" altLang="en-US"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金賞受賞</a:t>
              </a:r>
            </a:p>
          </p:txBody>
        </p:sp>
        <p:sp>
          <p:nvSpPr>
            <p:cNvPr id="26" name="テキスト ボックス 25">
              <a:extLst>
                <a:ext uri="{FF2B5EF4-FFF2-40B4-BE49-F238E27FC236}">
                  <a16:creationId xmlns:a16="http://schemas.microsoft.com/office/drawing/2014/main" id="{89B5FB4A-7C15-3C82-9AE2-D5F08FA45740}"/>
                </a:ext>
              </a:extLst>
            </p:cNvPr>
            <p:cNvSpPr txBox="1"/>
            <p:nvPr/>
          </p:nvSpPr>
          <p:spPr>
            <a:xfrm>
              <a:off x="302684" y="5328762"/>
              <a:ext cx="2594031" cy="646331"/>
            </a:xfrm>
            <a:prstGeom prst="rect">
              <a:avLst/>
            </a:prstGeom>
            <a:noFill/>
          </p:spPr>
          <p:txBody>
            <a:bodyPr wrap="square" rtlCol="0">
              <a:spAutoFit/>
            </a:bodyPr>
            <a:lstStyle/>
            <a:p>
              <a:r>
                <a:rPr lang="ja-JP" altLang="en-US" sz="1200" b="1" dirty="0">
                  <a:latin typeface="Meiryo UI" panose="020B0604030504040204" pitchFamily="50" charset="-128"/>
                  <a:ea typeface="Meiryo UI" panose="020B0604030504040204" pitchFamily="50" charset="-128"/>
                </a:rPr>
                <a:t>原料米：秋田酒こまち</a:t>
              </a:r>
              <a:r>
                <a:rPr lang="en-US" altLang="ja-JP" sz="1200" b="1" dirty="0">
                  <a:latin typeface="Meiryo UI" panose="020B0604030504040204" pitchFamily="50" charset="-128"/>
                  <a:ea typeface="Meiryo UI" panose="020B0604030504040204" pitchFamily="50" charset="-128"/>
                </a:rPr>
                <a:t>100</a:t>
              </a:r>
              <a:r>
                <a:rPr lang="ja-JP" altLang="en-US" sz="1200" b="1" dirty="0">
                  <a:latin typeface="Meiryo UI" panose="020B0604030504040204" pitchFamily="50" charset="-128"/>
                  <a:ea typeface="Meiryo UI" panose="020B0604030504040204" pitchFamily="50" charset="-128"/>
                </a:rPr>
                <a:t>％</a:t>
              </a:r>
              <a:endParaRPr lang="en-US" altLang="ja-JP" sz="12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精米歩合：</a:t>
              </a:r>
              <a:r>
                <a:rPr lang="en-US" altLang="ja-JP" sz="1200" b="1" dirty="0">
                  <a:latin typeface="Meiryo UI" panose="020B0604030504040204" pitchFamily="50" charset="-128"/>
                  <a:ea typeface="Meiryo UI" panose="020B0604030504040204" pitchFamily="50" charset="-128"/>
                </a:rPr>
                <a:t>50</a:t>
              </a:r>
              <a:r>
                <a:rPr lang="ja-JP" altLang="en-US" sz="1200" b="1" dirty="0">
                  <a:latin typeface="Meiryo UI" panose="020B0604030504040204" pitchFamily="50" charset="-128"/>
                  <a:ea typeface="Meiryo UI" panose="020B0604030504040204" pitchFamily="50" charset="-128"/>
                </a:rPr>
                <a:t>％</a:t>
              </a:r>
              <a:endParaRPr lang="en-US" altLang="ja-JP" sz="12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使用酵母：こまち酵母スペシャル</a:t>
              </a:r>
            </a:p>
          </p:txBody>
        </p:sp>
      </p:grpSp>
      <p:sp>
        <p:nvSpPr>
          <p:cNvPr id="38" name="テキスト ボックス 37">
            <a:extLst>
              <a:ext uri="{FF2B5EF4-FFF2-40B4-BE49-F238E27FC236}">
                <a16:creationId xmlns:a16="http://schemas.microsoft.com/office/drawing/2014/main" id="{752FC783-6699-3096-ACFE-954ED9B24086}"/>
              </a:ext>
            </a:extLst>
          </p:cNvPr>
          <p:cNvSpPr txBox="1"/>
          <p:nvPr/>
        </p:nvSpPr>
        <p:spPr>
          <a:xfrm>
            <a:off x="111153" y="109202"/>
            <a:ext cx="1438712" cy="369332"/>
          </a:xfrm>
          <a:prstGeom prst="rect">
            <a:avLst/>
          </a:prstGeom>
          <a:noFill/>
        </p:spPr>
        <p:txBody>
          <a:bodyPr wrap="square">
            <a:spAutoFit/>
          </a:bodyPr>
          <a:lstStyle/>
          <a:p>
            <a:r>
              <a:rPr lang="ja-JP" altLang="en-US" sz="1800" b="1" dirty="0">
                <a:solidFill>
                  <a:srgbClr val="FF0000"/>
                </a:solidFill>
                <a:latin typeface="Meiryo UI" panose="020B0604030504040204" pitchFamily="50" charset="-128"/>
                <a:ea typeface="Meiryo UI" panose="020B0604030504040204" pitchFamily="50" charset="-128"/>
              </a:rPr>
              <a:t>推奨商品</a:t>
            </a:r>
            <a:r>
              <a:rPr lang="en-US" altLang="ja-JP" sz="1800" b="1" dirty="0">
                <a:solidFill>
                  <a:srgbClr val="FF0000"/>
                </a:solidFill>
                <a:latin typeface="Meiryo UI" panose="020B0604030504040204" pitchFamily="50" charset="-128"/>
                <a:ea typeface="Meiryo UI" panose="020B0604030504040204" pitchFamily="50" charset="-128"/>
              </a:rPr>
              <a:t>2</a:t>
            </a:r>
          </a:p>
        </p:txBody>
      </p:sp>
      <p:sp>
        <p:nvSpPr>
          <p:cNvPr id="39" name="テキスト ボックス 38">
            <a:extLst>
              <a:ext uri="{FF2B5EF4-FFF2-40B4-BE49-F238E27FC236}">
                <a16:creationId xmlns:a16="http://schemas.microsoft.com/office/drawing/2014/main" id="{D7F96656-A39E-CC33-5D81-5D0E324059C2}"/>
              </a:ext>
            </a:extLst>
          </p:cNvPr>
          <p:cNvSpPr txBox="1"/>
          <p:nvPr/>
        </p:nvSpPr>
        <p:spPr>
          <a:xfrm>
            <a:off x="0" y="582825"/>
            <a:ext cx="9144000" cy="523220"/>
          </a:xfrm>
          <a:prstGeom prst="rect">
            <a:avLst/>
          </a:prstGeom>
          <a:solidFill>
            <a:schemeClr val="bg1">
              <a:lumMod val="95000"/>
            </a:schemeClr>
          </a:solidFill>
        </p:spPr>
        <p:txBody>
          <a:bodyPr wrap="square">
            <a:spAutoFit/>
          </a:bodyPr>
          <a:lstStyle/>
          <a:p>
            <a:pPr algn="ctr"/>
            <a:r>
              <a:rPr lang="ja-JP" altLang="en-US" sz="2800" b="1" u="sng" dirty="0">
                <a:solidFill>
                  <a:srgbClr val="002060"/>
                </a:solidFill>
                <a:latin typeface="Meiryo UI" panose="020B0604030504040204" pitchFamily="50" charset="-128"/>
                <a:ea typeface="Meiryo UI" panose="020B0604030504040204" pitchFamily="50" charset="-128"/>
              </a:rPr>
              <a:t>「純米大吟醸」・ 「純米吟醸」・「純米酒」</a:t>
            </a:r>
            <a:endParaRPr lang="ja-JP" altLang="en-US" sz="2800" dirty="0">
              <a:solidFill>
                <a:srgbClr val="002060"/>
              </a:solidFill>
            </a:endParaRPr>
          </a:p>
        </p:txBody>
      </p:sp>
      <p:sp>
        <p:nvSpPr>
          <p:cNvPr id="41" name="テキスト ボックス 40">
            <a:extLst>
              <a:ext uri="{FF2B5EF4-FFF2-40B4-BE49-F238E27FC236}">
                <a16:creationId xmlns:a16="http://schemas.microsoft.com/office/drawing/2014/main" id="{A8943CEA-AE9D-6E39-AF34-A4A643059DB1}"/>
              </a:ext>
            </a:extLst>
          </p:cNvPr>
          <p:cNvSpPr txBox="1"/>
          <p:nvPr/>
        </p:nvSpPr>
        <p:spPr>
          <a:xfrm>
            <a:off x="3056250" y="117705"/>
            <a:ext cx="3036815" cy="523220"/>
          </a:xfrm>
          <a:prstGeom prst="rect">
            <a:avLst/>
          </a:prstGeom>
          <a:noFill/>
        </p:spPr>
        <p:txBody>
          <a:bodyPr wrap="square">
            <a:spAutoFit/>
          </a:bodyPr>
          <a:lstStyle/>
          <a:p>
            <a:r>
              <a:rPr lang="ja-JP" altLang="en-US" sz="2800" b="1" dirty="0">
                <a:solidFill>
                  <a:srgbClr val="002060"/>
                </a:solidFill>
                <a:latin typeface="Meiryo UI" panose="020B0604030504040204" pitchFamily="50" charset="-128"/>
                <a:ea typeface="Meiryo UI" panose="020B0604030504040204" pitchFamily="50" charset="-128"/>
              </a:rPr>
              <a:t>香り爛漫シリーズ </a:t>
            </a:r>
            <a:endParaRPr lang="ja-JP" altLang="en-US" sz="2800" dirty="0"/>
          </a:p>
        </p:txBody>
      </p:sp>
      <p:grpSp>
        <p:nvGrpSpPr>
          <p:cNvPr id="55" name="グループ化 54">
            <a:extLst>
              <a:ext uri="{FF2B5EF4-FFF2-40B4-BE49-F238E27FC236}">
                <a16:creationId xmlns:a16="http://schemas.microsoft.com/office/drawing/2014/main" id="{2658A897-2F8A-408B-2DB0-D9A0D3B95DAF}"/>
              </a:ext>
            </a:extLst>
          </p:cNvPr>
          <p:cNvGrpSpPr/>
          <p:nvPr/>
        </p:nvGrpSpPr>
        <p:grpSpPr>
          <a:xfrm>
            <a:off x="3261876" y="1841923"/>
            <a:ext cx="3039950" cy="4571577"/>
            <a:chOff x="3280721" y="1841923"/>
            <a:chExt cx="3039950" cy="4571577"/>
          </a:xfrm>
        </p:grpSpPr>
        <p:sp>
          <p:nvSpPr>
            <p:cNvPr id="17" name="テキスト ボックス 16">
              <a:extLst>
                <a:ext uri="{FF2B5EF4-FFF2-40B4-BE49-F238E27FC236}">
                  <a16:creationId xmlns:a16="http://schemas.microsoft.com/office/drawing/2014/main" id="{D72561A6-5F99-28CE-F756-BAFFC6D960B0}"/>
                </a:ext>
              </a:extLst>
            </p:cNvPr>
            <p:cNvSpPr txBox="1"/>
            <p:nvPr/>
          </p:nvSpPr>
          <p:spPr>
            <a:xfrm>
              <a:off x="3291109" y="6113418"/>
              <a:ext cx="3029562" cy="300082"/>
            </a:xfrm>
            <a:prstGeom prst="rect">
              <a:avLst/>
            </a:prstGeom>
            <a:noFill/>
          </p:spPr>
          <p:txBody>
            <a:bodyPr wrap="square" rtlCol="0">
              <a:spAutoFit/>
            </a:bodyPr>
            <a:lstStyle/>
            <a:p>
              <a:r>
                <a:rPr lang="en-US" altLang="ja-JP" sz="1350" b="1" u="sng" dirty="0">
                  <a:latin typeface="Meiryo UI" panose="020B0604030504040204" pitchFamily="50" charset="-128"/>
                  <a:ea typeface="Meiryo UI" panose="020B0604030504040204" pitchFamily="50" charset="-128"/>
                </a:rPr>
                <a:t>2,370</a:t>
              </a:r>
              <a:r>
                <a:rPr lang="ja-JP" altLang="en-US" sz="1350" b="1" u="sng" dirty="0">
                  <a:latin typeface="Meiryo UI" panose="020B0604030504040204" pitchFamily="50" charset="-128"/>
                  <a:ea typeface="Meiryo UI" panose="020B0604030504040204" pitchFamily="50" charset="-128"/>
                </a:rPr>
                <a:t>円</a:t>
              </a:r>
              <a:r>
                <a:rPr lang="en-US" altLang="ja-JP" sz="1350" b="1" u="sng" dirty="0">
                  <a:latin typeface="Meiryo UI" panose="020B0604030504040204" pitchFamily="50" charset="-128"/>
                  <a:ea typeface="Meiryo UI" panose="020B0604030504040204" pitchFamily="50" charset="-128"/>
                </a:rPr>
                <a:t>/1.8ℓ</a:t>
              </a:r>
              <a:r>
                <a:rPr lang="ja-JP" altLang="en-US" sz="1350" b="1" u="sng" dirty="0">
                  <a:latin typeface="Meiryo UI" panose="020B0604030504040204" pitchFamily="50" charset="-128"/>
                  <a:ea typeface="Meiryo UI" panose="020B0604030504040204" pitchFamily="50" charset="-128"/>
                </a:rPr>
                <a:t>・ </a:t>
              </a:r>
              <a:r>
                <a:rPr lang="en-US" altLang="ja-JP" sz="1350" b="1" u="sng" dirty="0">
                  <a:latin typeface="Meiryo UI" panose="020B0604030504040204" pitchFamily="50" charset="-128"/>
                  <a:ea typeface="Meiryo UI" panose="020B0604030504040204" pitchFamily="50" charset="-128"/>
                </a:rPr>
                <a:t>1,057</a:t>
              </a:r>
              <a:r>
                <a:rPr lang="ja-JP" altLang="en-US" sz="1350" b="1" u="sng" dirty="0">
                  <a:latin typeface="Meiryo UI" panose="020B0604030504040204" pitchFamily="50" charset="-128"/>
                  <a:ea typeface="Meiryo UI" panose="020B0604030504040204" pitchFamily="50" charset="-128"/>
                </a:rPr>
                <a:t>円</a:t>
              </a:r>
              <a:r>
                <a:rPr lang="en-US" altLang="ja-JP" sz="1350" b="1" u="sng" dirty="0">
                  <a:latin typeface="Meiryo UI" panose="020B0604030504040204" pitchFamily="50" charset="-128"/>
                  <a:ea typeface="Meiryo UI" panose="020B0604030504040204" pitchFamily="50" charset="-128"/>
                </a:rPr>
                <a:t>/720㎖ </a:t>
              </a:r>
            </a:p>
          </p:txBody>
        </p:sp>
        <p:sp>
          <p:nvSpPr>
            <p:cNvPr id="5" name="テキスト ボックス 4">
              <a:extLst>
                <a:ext uri="{FF2B5EF4-FFF2-40B4-BE49-F238E27FC236}">
                  <a16:creationId xmlns:a16="http://schemas.microsoft.com/office/drawing/2014/main" id="{BA50DEBB-3425-9C93-34BE-DB8B779D4B64}"/>
                </a:ext>
              </a:extLst>
            </p:cNvPr>
            <p:cNvSpPr txBox="1"/>
            <p:nvPr/>
          </p:nvSpPr>
          <p:spPr>
            <a:xfrm>
              <a:off x="3280721" y="4928674"/>
              <a:ext cx="2079844" cy="338554"/>
            </a:xfrm>
            <a:prstGeom prst="rect">
              <a:avLst/>
            </a:prstGeom>
            <a:noFill/>
          </p:spPr>
          <p:txBody>
            <a:bodyPr wrap="square" rtlCol="0">
              <a:spAutoFit/>
            </a:bodyPr>
            <a:lstStyle/>
            <a:p>
              <a:r>
                <a:rPr lang="en-US" altLang="ja-JP" sz="1600" dirty="0">
                  <a:latin typeface="Meiryo UI" panose="020B0604030504040204" pitchFamily="50" charset="-128"/>
                  <a:ea typeface="Meiryo UI" panose="020B0604030504040204" pitchFamily="50" charset="-128"/>
                </a:rPr>
                <a:t>【</a:t>
              </a:r>
              <a:r>
                <a:rPr lang="ja-JP" altLang="en-US" sz="16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香り爛漫純米吟醸</a:t>
              </a:r>
              <a:r>
                <a:rPr lang="en-US" altLang="ja-JP" sz="1600" dirty="0">
                  <a:latin typeface="Meiryo UI" panose="020B0604030504040204" pitchFamily="50" charset="-128"/>
                  <a:ea typeface="Meiryo UI" panose="020B0604030504040204" pitchFamily="50" charset="-128"/>
                </a:rPr>
                <a:t>】</a:t>
              </a:r>
              <a:endParaRPr lang="ja-JP" altLang="en-US" sz="1600" dirty="0">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CC61C721-5C88-F6A4-57AA-1E563789F6E0}"/>
                </a:ext>
              </a:extLst>
            </p:cNvPr>
            <p:cNvSpPr txBox="1"/>
            <p:nvPr/>
          </p:nvSpPr>
          <p:spPr>
            <a:xfrm>
              <a:off x="3377700" y="1841923"/>
              <a:ext cx="2856380" cy="523220"/>
            </a:xfrm>
            <a:prstGeom prst="rect">
              <a:avLst/>
            </a:prstGeom>
            <a:noFill/>
          </p:spPr>
          <p:txBody>
            <a:bodyPr wrap="square" rtlCol="0">
              <a:spAutoFit/>
            </a:bodyPr>
            <a:lstStyle/>
            <a:p>
              <a:r>
                <a:rPr lang="ja-JP" altLang="en-US" sz="14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「華やかな香りと</a:t>
              </a:r>
              <a:endParaRPr lang="en-US" altLang="ja-JP" sz="14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4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やわらかな味わい」</a:t>
              </a:r>
            </a:p>
          </p:txBody>
        </p:sp>
        <p:sp>
          <p:nvSpPr>
            <p:cNvPr id="27" name="テキスト ボックス 26">
              <a:extLst>
                <a:ext uri="{FF2B5EF4-FFF2-40B4-BE49-F238E27FC236}">
                  <a16:creationId xmlns:a16="http://schemas.microsoft.com/office/drawing/2014/main" id="{7D316C18-4DB7-44CE-9FC2-5C0BC82EF0B2}"/>
                </a:ext>
              </a:extLst>
            </p:cNvPr>
            <p:cNvSpPr txBox="1"/>
            <p:nvPr/>
          </p:nvSpPr>
          <p:spPr>
            <a:xfrm>
              <a:off x="4104772" y="2851987"/>
              <a:ext cx="2017311" cy="2031325"/>
            </a:xfrm>
            <a:prstGeom prst="rect">
              <a:avLst/>
            </a:prstGeom>
            <a:noFill/>
          </p:spPr>
          <p:txBody>
            <a:bodyPr wrap="square" rtlCol="0">
              <a:spAutoFit/>
            </a:bodyPr>
            <a:lstStyle/>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◆「全国燗酒コンテスト</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2022</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お値打ちぬる燗部門　</a:t>
              </a:r>
              <a:r>
                <a:rPr lang="ja-JP" altLang="en-US"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金賞受賞</a:t>
              </a:r>
              <a:endParaRPr lang="en-US" altLang="ja-JP"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◆ワイングラスでおいしい日本酒</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アワード</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2019</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2022</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メイン部門　</a:t>
              </a:r>
              <a:r>
                <a:rPr lang="ja-JP" altLang="en-US"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金賞受賞</a:t>
              </a:r>
              <a:endParaRPr lang="en-US" altLang="ja-JP"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◆「全国燗酒コンテスト</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2020</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お値打ちぬる燗部門　</a:t>
              </a:r>
              <a:r>
                <a:rPr lang="ja-JP" altLang="en-US"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最高金賞受賞</a:t>
              </a:r>
              <a:endParaRPr lang="en-US" altLang="ja-JP"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◆「全国燗酒コンテスト</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2017</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お値打ちぬる燗部門　</a:t>
              </a:r>
              <a:r>
                <a:rPr lang="ja-JP" altLang="en-US"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金賞受賞</a:t>
              </a:r>
              <a:endParaRPr lang="en-US" altLang="ja-JP"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IWC2017</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SAKE</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部門　</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シルバーメダル受賞</a:t>
              </a:r>
              <a:endParaRPr lang="en-US" altLang="ja-JP"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F1993BE4-0F36-89D6-5D5E-7D41CDBCAE6A}"/>
                </a:ext>
              </a:extLst>
            </p:cNvPr>
            <p:cNvSpPr txBox="1"/>
            <p:nvPr/>
          </p:nvSpPr>
          <p:spPr>
            <a:xfrm>
              <a:off x="4104772" y="2570250"/>
              <a:ext cx="1023397" cy="300082"/>
            </a:xfrm>
            <a:prstGeom prst="rect">
              <a:avLst/>
            </a:prstGeom>
            <a:noFill/>
          </p:spPr>
          <p:txBody>
            <a:bodyPr wrap="square" rtlCol="0">
              <a:spAutoFit/>
            </a:bodyPr>
            <a:lstStyle/>
            <a:p>
              <a:r>
                <a:rPr lang="ja-JP" altLang="en-US" sz="1350" b="1" dirty="0">
                  <a:solidFill>
                    <a:srgbClr val="FF0000"/>
                  </a:solidFill>
                  <a:latin typeface="Meiryo UI" panose="020B0604030504040204" pitchFamily="50" charset="-128"/>
                  <a:ea typeface="Meiryo UI" panose="020B0604030504040204" pitchFamily="50" charset="-128"/>
                </a:rPr>
                <a:t>●受賞歴</a:t>
              </a:r>
              <a:endParaRPr lang="en-US" altLang="ja-JP" sz="1350" b="1" dirty="0">
                <a:solidFill>
                  <a:srgbClr val="FF0000"/>
                </a:solidFill>
                <a:latin typeface="Meiryo UI" panose="020B0604030504040204" pitchFamily="50" charset="-128"/>
                <a:ea typeface="Meiryo UI" panose="020B0604030504040204" pitchFamily="50" charset="-128"/>
              </a:endParaRPr>
            </a:p>
          </p:txBody>
        </p:sp>
        <p:sp>
          <p:nvSpPr>
            <p:cNvPr id="45" name="テキスト ボックス 44">
              <a:extLst>
                <a:ext uri="{FF2B5EF4-FFF2-40B4-BE49-F238E27FC236}">
                  <a16:creationId xmlns:a16="http://schemas.microsoft.com/office/drawing/2014/main" id="{8F6C388F-76FF-15E2-AE76-428B812F3063}"/>
                </a:ext>
              </a:extLst>
            </p:cNvPr>
            <p:cNvSpPr txBox="1"/>
            <p:nvPr/>
          </p:nvSpPr>
          <p:spPr>
            <a:xfrm>
              <a:off x="3320039" y="5333780"/>
              <a:ext cx="2343273" cy="646331"/>
            </a:xfrm>
            <a:prstGeom prst="rect">
              <a:avLst/>
            </a:prstGeom>
            <a:noFill/>
          </p:spPr>
          <p:txBody>
            <a:bodyPr wrap="square" rtlCol="0">
              <a:spAutoFit/>
            </a:bodyPr>
            <a:lstStyle/>
            <a:p>
              <a:r>
                <a:rPr lang="ja-JP" altLang="en-US" sz="1200" b="1" dirty="0">
                  <a:latin typeface="Meiryo UI" panose="020B0604030504040204" pitchFamily="50" charset="-128"/>
                  <a:ea typeface="Meiryo UI" panose="020B0604030504040204" pitchFamily="50" charset="-128"/>
                </a:rPr>
                <a:t>原料米：秋田酒こまち</a:t>
              </a:r>
              <a:r>
                <a:rPr lang="en-US" altLang="ja-JP" sz="1200" b="1" dirty="0">
                  <a:latin typeface="Meiryo UI" panose="020B0604030504040204" pitchFamily="50" charset="-128"/>
                  <a:ea typeface="Meiryo UI" panose="020B0604030504040204" pitchFamily="50" charset="-128"/>
                </a:rPr>
                <a:t>100</a:t>
              </a:r>
              <a:r>
                <a:rPr lang="ja-JP" altLang="en-US" sz="1200" b="1" dirty="0">
                  <a:latin typeface="Meiryo UI" panose="020B0604030504040204" pitchFamily="50" charset="-128"/>
                  <a:ea typeface="Meiryo UI" panose="020B0604030504040204" pitchFamily="50" charset="-128"/>
                </a:rPr>
                <a:t>％</a:t>
              </a:r>
              <a:endParaRPr lang="en-US" altLang="ja-JP" sz="12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精米歩合：</a:t>
              </a:r>
              <a:r>
                <a:rPr lang="en-US" altLang="ja-JP" sz="1200" b="1" dirty="0">
                  <a:latin typeface="Meiryo UI" panose="020B0604030504040204" pitchFamily="50" charset="-128"/>
                  <a:ea typeface="Meiryo UI" panose="020B0604030504040204" pitchFamily="50" charset="-128"/>
                </a:rPr>
                <a:t>60</a:t>
              </a:r>
              <a:r>
                <a:rPr lang="ja-JP" altLang="en-US" sz="1200" b="1" dirty="0">
                  <a:latin typeface="Meiryo UI" panose="020B0604030504040204" pitchFamily="50" charset="-128"/>
                  <a:ea typeface="Meiryo UI" panose="020B0604030504040204" pitchFamily="50" charset="-128"/>
                </a:rPr>
                <a:t>％</a:t>
              </a:r>
              <a:endParaRPr lang="en-US" altLang="ja-JP" sz="12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使用酵母：こまち酵母スペシャル</a:t>
              </a:r>
            </a:p>
          </p:txBody>
        </p:sp>
      </p:grpSp>
      <p:grpSp>
        <p:nvGrpSpPr>
          <p:cNvPr id="56" name="グループ化 55">
            <a:extLst>
              <a:ext uri="{FF2B5EF4-FFF2-40B4-BE49-F238E27FC236}">
                <a16:creationId xmlns:a16="http://schemas.microsoft.com/office/drawing/2014/main" id="{E5D07680-EEE8-EC61-B195-20F248FF4E97}"/>
              </a:ext>
            </a:extLst>
          </p:cNvPr>
          <p:cNvGrpSpPr/>
          <p:nvPr/>
        </p:nvGrpSpPr>
        <p:grpSpPr>
          <a:xfrm>
            <a:off x="6403837" y="1825494"/>
            <a:ext cx="2692018" cy="4562433"/>
            <a:chOff x="6384869" y="1828560"/>
            <a:chExt cx="2692018" cy="4562433"/>
          </a:xfrm>
        </p:grpSpPr>
        <p:sp>
          <p:nvSpPr>
            <p:cNvPr id="24" name="テキスト ボックス 23">
              <a:extLst>
                <a:ext uri="{FF2B5EF4-FFF2-40B4-BE49-F238E27FC236}">
                  <a16:creationId xmlns:a16="http://schemas.microsoft.com/office/drawing/2014/main" id="{AC4C05EA-15D0-E8A6-BDCB-24DD3BE5C049}"/>
                </a:ext>
              </a:extLst>
            </p:cNvPr>
            <p:cNvSpPr txBox="1"/>
            <p:nvPr/>
          </p:nvSpPr>
          <p:spPr>
            <a:xfrm>
              <a:off x="7073170" y="2870332"/>
              <a:ext cx="2003717" cy="1061829"/>
            </a:xfrm>
            <a:prstGeom prst="rect">
              <a:avLst/>
            </a:prstGeom>
            <a:noFill/>
          </p:spPr>
          <p:txBody>
            <a:bodyPr wrap="square" rtlCol="0">
              <a:spAutoFit/>
            </a:bodyPr>
            <a:lstStyle/>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lang="ja-JP" altLang="en-US" sz="1050" b="1" dirty="0">
                  <a:solidFill>
                    <a:srgbClr val="0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「全国燗酒コンテスト</a:t>
              </a:r>
              <a:r>
                <a:rPr lang="en-US" altLang="ja-JP" sz="1050" b="1" dirty="0">
                  <a:solidFill>
                    <a:srgbClr val="0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2017</a:t>
              </a:r>
              <a:r>
                <a:rPr lang="ja-JP" altLang="en-US" sz="1050" b="1" dirty="0">
                  <a:solidFill>
                    <a:srgbClr val="0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endParaRPr lang="en-US" altLang="ja-JP" sz="1050" b="1" dirty="0">
                <a:solidFill>
                  <a:srgbClr val="0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solidFill>
                    <a:srgbClr val="0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お値打ちぬる燗部門</a:t>
              </a:r>
              <a:endParaRPr lang="en-US" altLang="ja-JP" sz="1050" b="1" dirty="0">
                <a:solidFill>
                  <a:srgbClr val="0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金賞受賞</a:t>
              </a:r>
              <a:b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b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lang="ja-JP" altLang="en-US" sz="1050" b="1" dirty="0">
                  <a:solidFill>
                    <a:srgbClr val="0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「ワイングラスでおいしい日本酒アワード </a:t>
              </a:r>
              <a:r>
                <a:rPr lang="en-US" altLang="ja-JP" sz="1050" b="1" dirty="0">
                  <a:solidFill>
                    <a:srgbClr val="0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2016</a:t>
              </a:r>
              <a:r>
                <a:rPr lang="ja-JP" altLang="en-US" sz="1050" b="1" dirty="0">
                  <a:solidFill>
                    <a:srgbClr val="0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b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br>
              <a:r>
                <a:rPr lang="ja-JP" altLang="en-US"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金賞受賞</a:t>
              </a:r>
            </a:p>
          </p:txBody>
        </p:sp>
        <p:sp>
          <p:nvSpPr>
            <p:cNvPr id="15" name="テキスト ボックス 14">
              <a:extLst>
                <a:ext uri="{FF2B5EF4-FFF2-40B4-BE49-F238E27FC236}">
                  <a16:creationId xmlns:a16="http://schemas.microsoft.com/office/drawing/2014/main" id="{8ECDA47C-1398-A69A-8FC7-A2872246014B}"/>
                </a:ext>
              </a:extLst>
            </p:cNvPr>
            <p:cNvSpPr txBox="1"/>
            <p:nvPr/>
          </p:nvSpPr>
          <p:spPr>
            <a:xfrm>
              <a:off x="6459639" y="6090911"/>
              <a:ext cx="1505105" cy="300082"/>
            </a:xfrm>
            <a:prstGeom prst="rect">
              <a:avLst/>
            </a:prstGeom>
            <a:noFill/>
          </p:spPr>
          <p:txBody>
            <a:bodyPr wrap="square" rtlCol="0">
              <a:spAutoFit/>
            </a:bodyPr>
            <a:lstStyle/>
            <a:p>
              <a:r>
                <a:rPr lang="en-US" altLang="ja-JP" sz="1350" b="1" u="sng" dirty="0">
                  <a:latin typeface="Meiryo UI" panose="020B0604030504040204" pitchFamily="50" charset="-128"/>
                  <a:ea typeface="Meiryo UI" panose="020B0604030504040204" pitchFamily="50" charset="-128"/>
                </a:rPr>
                <a:t>856</a:t>
              </a:r>
              <a:r>
                <a:rPr lang="ja-JP" altLang="en-US" sz="1350" b="1" u="sng" dirty="0">
                  <a:latin typeface="Meiryo UI" panose="020B0604030504040204" pitchFamily="50" charset="-128"/>
                  <a:ea typeface="Meiryo UI" panose="020B0604030504040204" pitchFamily="50" charset="-128"/>
                </a:rPr>
                <a:t>円</a:t>
              </a:r>
              <a:r>
                <a:rPr lang="en-US" altLang="ja-JP" sz="1350" b="1" u="sng" dirty="0">
                  <a:latin typeface="Meiryo UI" panose="020B0604030504040204" pitchFamily="50" charset="-128"/>
                  <a:ea typeface="Meiryo UI" panose="020B0604030504040204" pitchFamily="50" charset="-128"/>
                </a:rPr>
                <a:t>/720</a:t>
              </a:r>
              <a:r>
                <a:rPr lang="ja-JP" altLang="en-US" sz="1350" b="1" u="sng" dirty="0">
                  <a:latin typeface="Meiryo UI" panose="020B0604030504040204" pitchFamily="50" charset="-128"/>
                  <a:ea typeface="Meiryo UI" panose="020B0604030504040204" pitchFamily="50" charset="-128"/>
                </a:rPr>
                <a:t>㎖</a:t>
              </a:r>
            </a:p>
          </p:txBody>
        </p:sp>
        <p:sp>
          <p:nvSpPr>
            <p:cNvPr id="7" name="テキスト ボックス 6">
              <a:extLst>
                <a:ext uri="{FF2B5EF4-FFF2-40B4-BE49-F238E27FC236}">
                  <a16:creationId xmlns:a16="http://schemas.microsoft.com/office/drawing/2014/main" id="{B6CFC4BF-06B5-3E0A-87F3-97C66872A210}"/>
                </a:ext>
              </a:extLst>
            </p:cNvPr>
            <p:cNvSpPr txBox="1"/>
            <p:nvPr/>
          </p:nvSpPr>
          <p:spPr>
            <a:xfrm>
              <a:off x="6384869" y="4902526"/>
              <a:ext cx="2003717" cy="338554"/>
            </a:xfrm>
            <a:prstGeom prst="rect">
              <a:avLst/>
            </a:prstGeom>
            <a:noFill/>
          </p:spPr>
          <p:txBody>
            <a:bodyPr wrap="square" rtlCol="0">
              <a:spAutoFit/>
            </a:bodyPr>
            <a:lstStyle/>
            <a:p>
              <a:r>
                <a:rPr lang="en-US" altLang="ja-JP" sz="1600" dirty="0">
                  <a:latin typeface="Meiryo UI" panose="020B0604030504040204" pitchFamily="50" charset="-128"/>
                  <a:ea typeface="Meiryo UI" panose="020B0604030504040204" pitchFamily="50" charset="-128"/>
                </a:rPr>
                <a:t>【</a:t>
              </a:r>
              <a:r>
                <a:rPr lang="ja-JP" altLang="en-US" sz="16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香り爛漫純米酒</a:t>
              </a:r>
              <a:r>
                <a:rPr lang="en-US" altLang="ja-JP" sz="1600" dirty="0">
                  <a:latin typeface="Meiryo UI" panose="020B0604030504040204" pitchFamily="50" charset="-128"/>
                  <a:ea typeface="Meiryo UI" panose="020B0604030504040204" pitchFamily="50" charset="-128"/>
                </a:rPr>
                <a:t>】</a:t>
              </a:r>
              <a:endParaRPr lang="ja-JP" altLang="en-US" sz="1600" dirty="0">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2923AC89-47BF-B44E-BC7D-38B9274BAAE6}"/>
                </a:ext>
              </a:extLst>
            </p:cNvPr>
            <p:cNvSpPr txBox="1"/>
            <p:nvPr/>
          </p:nvSpPr>
          <p:spPr>
            <a:xfrm>
              <a:off x="6384869" y="1828560"/>
              <a:ext cx="2677158" cy="523220"/>
            </a:xfrm>
            <a:prstGeom prst="rect">
              <a:avLst/>
            </a:prstGeom>
            <a:noFill/>
          </p:spPr>
          <p:txBody>
            <a:bodyPr wrap="square" rtlCol="0">
              <a:spAutoFit/>
            </a:bodyPr>
            <a:lstStyle/>
            <a:p>
              <a:r>
                <a:rPr lang="ja-JP" altLang="en-US" sz="14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「フルーティな香りが広がる</a:t>
              </a:r>
              <a:endParaRPr lang="en-US" altLang="ja-JP" sz="14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4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まろやかで軽快な飲み口」</a:t>
              </a:r>
            </a:p>
          </p:txBody>
        </p:sp>
        <p:sp>
          <p:nvSpPr>
            <p:cNvPr id="21" name="テキスト ボックス 20">
              <a:extLst>
                <a:ext uri="{FF2B5EF4-FFF2-40B4-BE49-F238E27FC236}">
                  <a16:creationId xmlns:a16="http://schemas.microsoft.com/office/drawing/2014/main" id="{EACADEC3-19A7-DB85-74B8-F4E01C7F2DD2}"/>
                </a:ext>
              </a:extLst>
            </p:cNvPr>
            <p:cNvSpPr txBox="1"/>
            <p:nvPr/>
          </p:nvSpPr>
          <p:spPr>
            <a:xfrm>
              <a:off x="7085462" y="2566060"/>
              <a:ext cx="903033" cy="300082"/>
            </a:xfrm>
            <a:prstGeom prst="rect">
              <a:avLst/>
            </a:prstGeom>
            <a:noFill/>
          </p:spPr>
          <p:txBody>
            <a:bodyPr wrap="square" rtlCol="0">
              <a:spAutoFit/>
            </a:bodyPr>
            <a:lstStyle/>
            <a:p>
              <a:r>
                <a:rPr lang="ja-JP" altLang="en-US" sz="1350" b="1" dirty="0">
                  <a:solidFill>
                    <a:srgbClr val="FF0000"/>
                  </a:solidFill>
                  <a:latin typeface="Meiryo UI" panose="020B0604030504040204" pitchFamily="50" charset="-128"/>
                  <a:ea typeface="Meiryo UI" panose="020B0604030504040204" pitchFamily="50" charset="-128"/>
                </a:rPr>
                <a:t>●受賞歴</a:t>
              </a:r>
            </a:p>
          </p:txBody>
        </p:sp>
        <p:grpSp>
          <p:nvGrpSpPr>
            <p:cNvPr id="48" name="グループ化 47">
              <a:extLst>
                <a:ext uri="{FF2B5EF4-FFF2-40B4-BE49-F238E27FC236}">
                  <a16:creationId xmlns:a16="http://schemas.microsoft.com/office/drawing/2014/main" id="{DC052BC1-6C7E-2F37-F684-7D46A719321E}"/>
                </a:ext>
              </a:extLst>
            </p:cNvPr>
            <p:cNvGrpSpPr/>
            <p:nvPr/>
          </p:nvGrpSpPr>
          <p:grpSpPr>
            <a:xfrm>
              <a:off x="6486710" y="5345100"/>
              <a:ext cx="1901876" cy="641790"/>
              <a:chOff x="1418163" y="5664163"/>
              <a:chExt cx="1901876" cy="641790"/>
            </a:xfrm>
          </p:grpSpPr>
          <p:sp>
            <p:nvSpPr>
              <p:cNvPr id="49" name="テキスト ボックス 48">
                <a:extLst>
                  <a:ext uri="{FF2B5EF4-FFF2-40B4-BE49-F238E27FC236}">
                    <a16:creationId xmlns:a16="http://schemas.microsoft.com/office/drawing/2014/main" id="{76F9D240-112A-AD7A-7A72-F839F3C628C3}"/>
                  </a:ext>
                </a:extLst>
              </p:cNvPr>
              <p:cNvSpPr txBox="1"/>
              <p:nvPr/>
            </p:nvSpPr>
            <p:spPr>
              <a:xfrm>
                <a:off x="1418163" y="5664163"/>
                <a:ext cx="1880398" cy="276999"/>
              </a:xfrm>
              <a:prstGeom prst="rect">
                <a:avLst/>
              </a:prstGeom>
              <a:noFill/>
            </p:spPr>
            <p:txBody>
              <a:bodyPr wrap="square" rtlCol="0">
                <a:spAutoFit/>
              </a:bodyPr>
              <a:lstStyle/>
              <a:p>
                <a:r>
                  <a:rPr lang="ja-JP" altLang="en-US" sz="1200" b="1" dirty="0">
                    <a:latin typeface="Meiryo UI" panose="020B0604030504040204" pitchFamily="50" charset="-128"/>
                    <a:ea typeface="Meiryo UI" panose="020B0604030504040204" pitchFamily="50" charset="-128"/>
                  </a:rPr>
                  <a:t>原料米：ぎんさん</a:t>
                </a:r>
                <a:r>
                  <a:rPr lang="en-US" altLang="ja-JP" sz="1200" b="1" dirty="0">
                    <a:latin typeface="Meiryo UI" panose="020B0604030504040204" pitchFamily="50" charset="-128"/>
                    <a:ea typeface="Meiryo UI" panose="020B0604030504040204" pitchFamily="50" charset="-128"/>
                  </a:rPr>
                  <a:t>100</a:t>
                </a:r>
                <a:r>
                  <a:rPr lang="ja-JP" altLang="en-US" sz="1200" b="1" dirty="0">
                    <a:latin typeface="Meiryo UI" panose="020B0604030504040204" pitchFamily="50" charset="-128"/>
                    <a:ea typeface="Meiryo UI" panose="020B0604030504040204" pitchFamily="50" charset="-128"/>
                  </a:rPr>
                  <a:t>％</a:t>
                </a:r>
              </a:p>
            </p:txBody>
          </p:sp>
          <p:sp>
            <p:nvSpPr>
              <p:cNvPr id="50" name="テキスト ボックス 49">
                <a:extLst>
                  <a:ext uri="{FF2B5EF4-FFF2-40B4-BE49-F238E27FC236}">
                    <a16:creationId xmlns:a16="http://schemas.microsoft.com/office/drawing/2014/main" id="{2DEFC1BD-6959-5715-DEF1-4A2D2A344EA8}"/>
                  </a:ext>
                </a:extLst>
              </p:cNvPr>
              <p:cNvSpPr txBox="1"/>
              <p:nvPr/>
            </p:nvSpPr>
            <p:spPr>
              <a:xfrm>
                <a:off x="1420084" y="5842858"/>
                <a:ext cx="1476631" cy="276999"/>
              </a:xfrm>
              <a:prstGeom prst="rect">
                <a:avLst/>
              </a:prstGeom>
              <a:noFill/>
            </p:spPr>
            <p:txBody>
              <a:bodyPr wrap="square" rtlCol="0">
                <a:spAutoFit/>
              </a:bodyPr>
              <a:lstStyle/>
              <a:p>
                <a:r>
                  <a:rPr lang="ja-JP" altLang="en-US" sz="1200" b="1" dirty="0">
                    <a:latin typeface="Meiryo UI" panose="020B0604030504040204" pitchFamily="50" charset="-128"/>
                    <a:ea typeface="Meiryo UI" panose="020B0604030504040204" pitchFamily="50" charset="-128"/>
                  </a:rPr>
                  <a:t>精米歩合：</a:t>
                </a:r>
                <a:r>
                  <a:rPr lang="en-US" altLang="ja-JP" sz="1200" b="1" dirty="0">
                    <a:latin typeface="Meiryo UI" panose="020B0604030504040204" pitchFamily="50" charset="-128"/>
                    <a:ea typeface="Meiryo UI" panose="020B0604030504040204" pitchFamily="50" charset="-128"/>
                  </a:rPr>
                  <a:t>75</a:t>
                </a:r>
                <a:r>
                  <a:rPr lang="ja-JP" altLang="en-US" sz="1200" b="1" dirty="0">
                    <a:latin typeface="Meiryo UI" panose="020B0604030504040204" pitchFamily="50" charset="-128"/>
                    <a:ea typeface="Meiryo UI" panose="020B0604030504040204" pitchFamily="50" charset="-128"/>
                  </a:rPr>
                  <a:t>％</a:t>
                </a:r>
              </a:p>
            </p:txBody>
          </p:sp>
          <p:sp>
            <p:nvSpPr>
              <p:cNvPr id="51" name="テキスト ボックス 50">
                <a:extLst>
                  <a:ext uri="{FF2B5EF4-FFF2-40B4-BE49-F238E27FC236}">
                    <a16:creationId xmlns:a16="http://schemas.microsoft.com/office/drawing/2014/main" id="{04F16469-4F37-3FD8-E1E4-1C38911FF377}"/>
                  </a:ext>
                </a:extLst>
              </p:cNvPr>
              <p:cNvSpPr txBox="1"/>
              <p:nvPr/>
            </p:nvSpPr>
            <p:spPr>
              <a:xfrm>
                <a:off x="1420084" y="6028954"/>
                <a:ext cx="1899955" cy="276999"/>
              </a:xfrm>
              <a:prstGeom prst="rect">
                <a:avLst/>
              </a:prstGeom>
              <a:noFill/>
            </p:spPr>
            <p:txBody>
              <a:bodyPr wrap="square" rtlCol="0">
                <a:spAutoFit/>
              </a:bodyPr>
              <a:lstStyle/>
              <a:p>
                <a:r>
                  <a:rPr lang="ja-JP" altLang="en-US" sz="1200" b="1" dirty="0">
                    <a:latin typeface="Meiryo UI" panose="020B0604030504040204" pitchFamily="50" charset="-128"/>
                    <a:ea typeface="Meiryo UI" panose="020B0604030504040204" pitchFamily="50" charset="-128"/>
                  </a:rPr>
                  <a:t>使用酵母：</a:t>
                </a:r>
                <a:r>
                  <a:rPr lang="en-US" altLang="ja-JP" sz="1200" b="1" dirty="0">
                    <a:latin typeface="Meiryo UI" panose="020B0604030504040204" pitchFamily="50" charset="-128"/>
                    <a:ea typeface="Meiryo UI" panose="020B0604030504040204" pitchFamily="50" charset="-128"/>
                  </a:rPr>
                  <a:t>K-1801</a:t>
                </a:r>
                <a:r>
                  <a:rPr lang="ja-JP" altLang="en-US" sz="1200" b="1" dirty="0">
                    <a:latin typeface="Meiryo UI" panose="020B0604030504040204" pitchFamily="50" charset="-128"/>
                    <a:ea typeface="Meiryo UI" panose="020B0604030504040204" pitchFamily="50" charset="-128"/>
                  </a:rPr>
                  <a:t>酵母</a:t>
                </a:r>
              </a:p>
            </p:txBody>
          </p:sp>
        </p:grpSp>
      </p:grpSp>
      <p:pic>
        <p:nvPicPr>
          <p:cNvPr id="12" name="図 11" descr="飲料, 食品, ボトル が含まれている画像&#10;&#10;自動的に生成された説明">
            <a:extLst>
              <a:ext uri="{FF2B5EF4-FFF2-40B4-BE49-F238E27FC236}">
                <a16:creationId xmlns:a16="http://schemas.microsoft.com/office/drawing/2014/main" id="{0D4004C5-3868-91F1-F293-41399D96FD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754" y="2896923"/>
            <a:ext cx="492729" cy="1768131"/>
          </a:xfrm>
          <a:prstGeom prst="rect">
            <a:avLst/>
          </a:prstGeom>
        </p:spPr>
      </p:pic>
      <p:pic>
        <p:nvPicPr>
          <p:cNvPr id="14" name="図 13" descr="文字の書かれた紙&#10;&#10;自動的に生成された説明">
            <a:extLst>
              <a:ext uri="{FF2B5EF4-FFF2-40B4-BE49-F238E27FC236}">
                <a16:creationId xmlns:a16="http://schemas.microsoft.com/office/drawing/2014/main" id="{28FB11C7-ECA3-FBCC-BECC-DC73D3E4F0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614146" y="3045868"/>
            <a:ext cx="485993" cy="1737169"/>
          </a:xfrm>
          <a:prstGeom prst="rect">
            <a:avLst/>
          </a:prstGeom>
        </p:spPr>
      </p:pic>
      <p:pic>
        <p:nvPicPr>
          <p:cNvPr id="20" name="図 19" descr="文字が書かれている&#10;&#10;低い精度で自動的に生成された説明">
            <a:extLst>
              <a:ext uri="{FF2B5EF4-FFF2-40B4-BE49-F238E27FC236}">
                <a16:creationId xmlns:a16="http://schemas.microsoft.com/office/drawing/2014/main" id="{C270E24F-7773-79BE-3816-FDBE8547E8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4750" y="2919697"/>
            <a:ext cx="469171" cy="1745357"/>
          </a:xfrm>
          <a:prstGeom prst="rect">
            <a:avLst/>
          </a:prstGeom>
        </p:spPr>
      </p:pic>
      <p:pic>
        <p:nvPicPr>
          <p:cNvPr id="30" name="図 29" descr="文字の書かれた紙&#10;&#10;自動的に生成された説明">
            <a:extLst>
              <a:ext uri="{FF2B5EF4-FFF2-40B4-BE49-F238E27FC236}">
                <a16:creationId xmlns:a16="http://schemas.microsoft.com/office/drawing/2014/main" id="{AB808EC1-E8B5-767C-45DD-1E5ED69AA4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2582" y="2518952"/>
            <a:ext cx="603616" cy="2264085"/>
          </a:xfrm>
          <a:prstGeom prst="rect">
            <a:avLst/>
          </a:prstGeom>
        </p:spPr>
      </p:pic>
    </p:spTree>
    <p:extLst>
      <p:ext uri="{BB962C8B-B14F-4D97-AF65-F5344CB8AC3E}">
        <p14:creationId xmlns:p14="http://schemas.microsoft.com/office/powerpoint/2010/main" val="3774847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12A80F7D-A7EA-F9D9-AB23-A7EC107A29A0}"/>
              </a:ext>
            </a:extLst>
          </p:cNvPr>
          <p:cNvSpPr txBox="1"/>
          <p:nvPr/>
        </p:nvSpPr>
        <p:spPr>
          <a:xfrm>
            <a:off x="952196" y="1178222"/>
            <a:ext cx="6936960" cy="461665"/>
          </a:xfrm>
          <a:prstGeom prst="rect">
            <a:avLst/>
          </a:prstGeom>
          <a:noFill/>
        </p:spPr>
        <p:txBody>
          <a:bodyPr wrap="square" rtlCol="0">
            <a:spAutoFit/>
          </a:bodyPr>
          <a:lstStyle/>
          <a:p>
            <a:r>
              <a:rPr lang="ja-JP" altLang="en-US" sz="2400" b="1" u="sng" dirty="0">
                <a:solidFill>
                  <a:schemeClr val="accent6">
                    <a:lumMod val="75000"/>
                  </a:schemeClr>
                </a:solidFill>
                <a:latin typeface="Meiryo UI" panose="020B0604030504040204" pitchFamily="50" charset="-128"/>
                <a:ea typeface="Meiryo UI" panose="020B0604030504040204" pitchFamily="50" charset="-128"/>
              </a:rPr>
              <a:t>秋田県産米</a:t>
            </a:r>
            <a:r>
              <a:rPr lang="en-US" altLang="ja-JP" sz="2400" b="1" u="sng" dirty="0">
                <a:solidFill>
                  <a:schemeClr val="accent6">
                    <a:lumMod val="75000"/>
                  </a:schemeClr>
                </a:solidFill>
                <a:latin typeface="Meiryo UI" panose="020B0604030504040204" pitchFamily="50" charset="-128"/>
                <a:ea typeface="Meiryo UI" panose="020B0604030504040204" pitchFamily="50" charset="-128"/>
              </a:rPr>
              <a:t>100</a:t>
            </a:r>
            <a:r>
              <a:rPr lang="ja-JP" altLang="en-US" sz="2400" b="1" u="sng" dirty="0">
                <a:solidFill>
                  <a:schemeClr val="accent6">
                    <a:lumMod val="75000"/>
                  </a:schemeClr>
                </a:solidFill>
                <a:latin typeface="Meiryo UI" panose="020B0604030504040204" pitchFamily="50" charset="-128"/>
                <a:ea typeface="Meiryo UI" panose="020B0604030504040204" pitchFamily="50" charset="-128"/>
              </a:rPr>
              <a:t>％使用した“安心・安全”な純米酒！</a:t>
            </a:r>
          </a:p>
        </p:txBody>
      </p:sp>
      <p:sp>
        <p:nvSpPr>
          <p:cNvPr id="29" name="テキスト ボックス 28">
            <a:extLst>
              <a:ext uri="{FF2B5EF4-FFF2-40B4-BE49-F238E27FC236}">
                <a16:creationId xmlns:a16="http://schemas.microsoft.com/office/drawing/2014/main" id="{64C93859-FF47-B043-104D-252935A9D7ED}"/>
              </a:ext>
            </a:extLst>
          </p:cNvPr>
          <p:cNvSpPr txBox="1"/>
          <p:nvPr/>
        </p:nvSpPr>
        <p:spPr>
          <a:xfrm>
            <a:off x="7074477" y="6655863"/>
            <a:ext cx="2120808" cy="219291"/>
          </a:xfrm>
          <a:prstGeom prst="rect">
            <a:avLst/>
          </a:prstGeom>
          <a:noFill/>
        </p:spPr>
        <p:txBody>
          <a:bodyPr wrap="square" rtlCol="0">
            <a:spAutoFit/>
          </a:bodyPr>
          <a:lstStyle/>
          <a:p>
            <a:r>
              <a:rPr lang="en-US" altLang="ja-JP" sz="825" b="1" dirty="0">
                <a:solidFill>
                  <a:srgbClr val="FF0000"/>
                </a:solidFill>
                <a:effectLst>
                  <a:outerShdw blurRad="38100" dist="38100" dir="2700000" algn="tl">
                    <a:srgbClr val="000000">
                      <a:alpha val="43137"/>
                    </a:srgbClr>
                  </a:outerShdw>
                </a:effectLst>
              </a:rPr>
              <a:t>※</a:t>
            </a:r>
            <a:r>
              <a:rPr lang="ja-JP" altLang="en-US" sz="825" b="1" dirty="0">
                <a:solidFill>
                  <a:srgbClr val="FF0000"/>
                </a:solidFill>
                <a:effectLst>
                  <a:outerShdw blurRad="38100" dist="38100" dir="2700000" algn="tl">
                    <a:srgbClr val="000000">
                      <a:alpha val="43137"/>
                    </a:srgbClr>
                  </a:outerShdw>
                </a:effectLst>
              </a:rPr>
              <a:t>価格は希望小売価格</a:t>
            </a:r>
            <a:r>
              <a:rPr lang="en-US" altLang="ja-JP" sz="825" b="1" dirty="0">
                <a:solidFill>
                  <a:srgbClr val="FF0000"/>
                </a:solidFill>
                <a:effectLst>
                  <a:outerShdw blurRad="38100" dist="38100" dir="2700000" algn="tl">
                    <a:srgbClr val="000000">
                      <a:alpha val="43137"/>
                    </a:srgbClr>
                  </a:outerShdw>
                </a:effectLst>
              </a:rPr>
              <a:t>(</a:t>
            </a:r>
            <a:r>
              <a:rPr lang="ja-JP" altLang="en-US" sz="825" b="1" dirty="0">
                <a:solidFill>
                  <a:srgbClr val="FF0000"/>
                </a:solidFill>
                <a:effectLst>
                  <a:outerShdw blurRad="38100" dist="38100" dir="2700000" algn="tl">
                    <a:srgbClr val="000000">
                      <a:alpha val="43137"/>
                    </a:srgbClr>
                  </a:outerShdw>
                </a:effectLst>
              </a:rPr>
              <a:t>税別</a:t>
            </a:r>
            <a:r>
              <a:rPr lang="en-US" altLang="ja-JP" sz="825" b="1" dirty="0">
                <a:solidFill>
                  <a:srgbClr val="FF0000"/>
                </a:solidFill>
                <a:effectLst>
                  <a:outerShdw blurRad="38100" dist="38100" dir="2700000" algn="tl">
                    <a:srgbClr val="000000">
                      <a:alpha val="43137"/>
                    </a:srgbClr>
                  </a:outerShdw>
                </a:effectLst>
              </a:rPr>
              <a:t>)</a:t>
            </a:r>
            <a:r>
              <a:rPr lang="ja-JP" altLang="en-US" sz="825" b="1" dirty="0">
                <a:solidFill>
                  <a:srgbClr val="FF0000"/>
                </a:solidFill>
                <a:effectLst>
                  <a:outerShdw blurRad="38100" dist="38100" dir="2700000" algn="tl">
                    <a:srgbClr val="000000">
                      <a:alpha val="43137"/>
                    </a:srgbClr>
                  </a:outerShdw>
                </a:effectLst>
              </a:rPr>
              <a:t>となります。</a:t>
            </a:r>
          </a:p>
        </p:txBody>
      </p:sp>
      <p:sp>
        <p:nvSpPr>
          <p:cNvPr id="27" name="テキスト ボックス 26">
            <a:extLst>
              <a:ext uri="{FF2B5EF4-FFF2-40B4-BE49-F238E27FC236}">
                <a16:creationId xmlns:a16="http://schemas.microsoft.com/office/drawing/2014/main" id="{8A55B9AC-24FA-6CBC-4044-130A4803B18E}"/>
              </a:ext>
            </a:extLst>
          </p:cNvPr>
          <p:cNvSpPr txBox="1"/>
          <p:nvPr/>
        </p:nvSpPr>
        <p:spPr>
          <a:xfrm>
            <a:off x="7716572" y="6381995"/>
            <a:ext cx="1409857" cy="300082"/>
          </a:xfrm>
          <a:prstGeom prst="rect">
            <a:avLst/>
          </a:prstGeom>
          <a:noFill/>
        </p:spPr>
        <p:txBody>
          <a:bodyPr wrap="square" rtlCol="0">
            <a:spAutoFit/>
          </a:bodyPr>
          <a:lstStyle/>
          <a:p>
            <a:r>
              <a:rPr lang="en-US" altLang="ja-JP" sz="1350" dirty="0">
                <a:latin typeface="Meiryo UI" panose="020B0604030504040204" pitchFamily="50" charset="-128"/>
                <a:ea typeface="Meiryo UI" panose="020B0604030504040204" pitchFamily="50" charset="-128"/>
              </a:rPr>
              <a:t>294</a:t>
            </a:r>
            <a:r>
              <a:rPr lang="ja-JP" altLang="en-US" sz="1350" dirty="0">
                <a:latin typeface="Meiryo UI" panose="020B0604030504040204" pitchFamily="50" charset="-128"/>
                <a:ea typeface="Meiryo UI" panose="020B0604030504040204" pitchFamily="50" charset="-128"/>
              </a:rPr>
              <a:t>円</a:t>
            </a:r>
            <a:r>
              <a:rPr lang="en-US" altLang="ja-JP" sz="1350" dirty="0">
                <a:latin typeface="Meiryo UI" panose="020B0604030504040204" pitchFamily="50" charset="-128"/>
                <a:ea typeface="Meiryo UI" panose="020B0604030504040204" pitchFamily="50" charset="-128"/>
              </a:rPr>
              <a:t>/180</a:t>
            </a:r>
            <a:r>
              <a:rPr lang="ja-JP" altLang="en-US" sz="1350" dirty="0">
                <a:latin typeface="Meiryo UI" panose="020B0604030504040204" pitchFamily="50" charset="-128"/>
                <a:ea typeface="Meiryo UI" panose="020B0604030504040204" pitchFamily="50" charset="-128"/>
              </a:rPr>
              <a:t>㎖</a:t>
            </a:r>
            <a:endParaRPr lang="en-US" altLang="ja-JP" sz="1350" dirty="0">
              <a:latin typeface="Meiryo UI" panose="020B0604030504040204" pitchFamily="50" charset="-128"/>
              <a:ea typeface="Meiryo UI" panose="020B0604030504040204" pitchFamily="50" charset="-128"/>
            </a:endParaRPr>
          </a:p>
        </p:txBody>
      </p:sp>
      <p:sp>
        <p:nvSpPr>
          <p:cNvPr id="36" name="テキスト ボックス 35">
            <a:extLst>
              <a:ext uri="{FF2B5EF4-FFF2-40B4-BE49-F238E27FC236}">
                <a16:creationId xmlns:a16="http://schemas.microsoft.com/office/drawing/2014/main" id="{60F0E652-E472-1A8E-BBE5-C08C4750CE6D}"/>
              </a:ext>
            </a:extLst>
          </p:cNvPr>
          <p:cNvSpPr txBox="1"/>
          <p:nvPr/>
        </p:nvSpPr>
        <p:spPr>
          <a:xfrm>
            <a:off x="0" y="582825"/>
            <a:ext cx="9144000" cy="523220"/>
          </a:xfrm>
          <a:prstGeom prst="rect">
            <a:avLst/>
          </a:prstGeom>
          <a:solidFill>
            <a:schemeClr val="bg1">
              <a:lumMod val="95000"/>
            </a:schemeClr>
          </a:solidFill>
        </p:spPr>
        <p:txBody>
          <a:bodyPr wrap="square">
            <a:spAutoFit/>
          </a:bodyPr>
          <a:lstStyle/>
          <a:p>
            <a:pPr algn="ctr"/>
            <a:r>
              <a:rPr lang="ja-JP" altLang="en-US" sz="2800" b="1" u="sng" dirty="0">
                <a:solidFill>
                  <a:srgbClr val="002060"/>
                </a:solidFill>
                <a:latin typeface="Meiryo UI" panose="020B0604030504040204" pitchFamily="50" charset="-128"/>
                <a:ea typeface="Meiryo UI" panose="020B0604030504040204" pitchFamily="50" charset="-128"/>
              </a:rPr>
              <a:t>「特別純米酒」・ 「純米酒まなぐ凧」</a:t>
            </a:r>
            <a:endParaRPr lang="ja-JP" altLang="en-US" sz="2800" dirty="0">
              <a:solidFill>
                <a:srgbClr val="002060"/>
              </a:solidFill>
            </a:endParaRPr>
          </a:p>
        </p:txBody>
      </p:sp>
      <p:sp>
        <p:nvSpPr>
          <p:cNvPr id="38" name="テキスト ボックス 37">
            <a:extLst>
              <a:ext uri="{FF2B5EF4-FFF2-40B4-BE49-F238E27FC236}">
                <a16:creationId xmlns:a16="http://schemas.microsoft.com/office/drawing/2014/main" id="{281E0709-F62C-5843-7E56-964E238396CD}"/>
              </a:ext>
            </a:extLst>
          </p:cNvPr>
          <p:cNvSpPr txBox="1"/>
          <p:nvPr/>
        </p:nvSpPr>
        <p:spPr>
          <a:xfrm>
            <a:off x="2536415" y="151181"/>
            <a:ext cx="4613944" cy="461665"/>
          </a:xfrm>
          <a:prstGeom prst="rect">
            <a:avLst/>
          </a:prstGeom>
          <a:noFill/>
        </p:spPr>
        <p:txBody>
          <a:bodyPr wrap="square">
            <a:spAutoFit/>
          </a:bodyPr>
          <a:lstStyle/>
          <a:p>
            <a:r>
              <a:rPr lang="ja-JP" altLang="en-US" sz="2400" dirty="0">
                <a:solidFill>
                  <a:srgbClr val="002060"/>
                </a:solidFill>
                <a:latin typeface="Meiryo UI" panose="020B0604030504040204" pitchFamily="50" charset="-128"/>
                <a:ea typeface="Meiryo UI" panose="020B0604030504040204" pitchFamily="50" charset="-128"/>
              </a:rPr>
              <a:t>美酒爛漫　純米酒ラインナップ</a:t>
            </a:r>
          </a:p>
        </p:txBody>
      </p:sp>
      <p:sp>
        <p:nvSpPr>
          <p:cNvPr id="39" name="テキスト ボックス 38">
            <a:extLst>
              <a:ext uri="{FF2B5EF4-FFF2-40B4-BE49-F238E27FC236}">
                <a16:creationId xmlns:a16="http://schemas.microsoft.com/office/drawing/2014/main" id="{E1C09FD7-A863-A36E-3879-2C0468CC8747}"/>
              </a:ext>
            </a:extLst>
          </p:cNvPr>
          <p:cNvSpPr txBox="1"/>
          <p:nvPr/>
        </p:nvSpPr>
        <p:spPr>
          <a:xfrm>
            <a:off x="111153" y="109202"/>
            <a:ext cx="1438712" cy="369332"/>
          </a:xfrm>
          <a:prstGeom prst="rect">
            <a:avLst/>
          </a:prstGeom>
          <a:noFill/>
        </p:spPr>
        <p:txBody>
          <a:bodyPr wrap="square">
            <a:spAutoFit/>
          </a:bodyPr>
          <a:lstStyle/>
          <a:p>
            <a:r>
              <a:rPr lang="ja-JP" altLang="en-US" sz="1800" b="1" dirty="0">
                <a:solidFill>
                  <a:srgbClr val="FF0000"/>
                </a:solidFill>
                <a:latin typeface="Meiryo UI" panose="020B0604030504040204" pitchFamily="50" charset="-128"/>
                <a:ea typeface="Meiryo UI" panose="020B0604030504040204" pitchFamily="50" charset="-128"/>
              </a:rPr>
              <a:t>推奨商品</a:t>
            </a:r>
            <a:r>
              <a:rPr lang="en-US" altLang="ja-JP" b="1" dirty="0">
                <a:solidFill>
                  <a:srgbClr val="FF0000"/>
                </a:solidFill>
                <a:latin typeface="Meiryo UI" panose="020B0604030504040204" pitchFamily="50" charset="-128"/>
                <a:ea typeface="Meiryo UI" panose="020B0604030504040204" pitchFamily="50" charset="-128"/>
              </a:rPr>
              <a:t>3</a:t>
            </a:r>
            <a:endParaRPr lang="en-US" altLang="ja-JP" sz="1800" b="1" dirty="0">
              <a:solidFill>
                <a:srgbClr val="FF0000"/>
              </a:solidFill>
              <a:latin typeface="Meiryo UI" panose="020B0604030504040204" pitchFamily="50" charset="-128"/>
              <a:ea typeface="Meiryo UI" panose="020B0604030504040204" pitchFamily="50" charset="-128"/>
            </a:endParaRPr>
          </a:p>
        </p:txBody>
      </p:sp>
      <p:grpSp>
        <p:nvGrpSpPr>
          <p:cNvPr id="46" name="グループ化 45">
            <a:extLst>
              <a:ext uri="{FF2B5EF4-FFF2-40B4-BE49-F238E27FC236}">
                <a16:creationId xmlns:a16="http://schemas.microsoft.com/office/drawing/2014/main" id="{CF5B2CF1-3011-9F3E-C7AE-F1E9DD3052AA}"/>
              </a:ext>
            </a:extLst>
          </p:cNvPr>
          <p:cNvGrpSpPr/>
          <p:nvPr/>
        </p:nvGrpSpPr>
        <p:grpSpPr>
          <a:xfrm>
            <a:off x="111153" y="1730193"/>
            <a:ext cx="4117993" cy="5000933"/>
            <a:chOff x="111153" y="1769704"/>
            <a:chExt cx="4117993" cy="5000933"/>
          </a:xfrm>
        </p:grpSpPr>
        <p:pic>
          <p:nvPicPr>
            <p:cNvPr id="10" name="図 9">
              <a:extLst>
                <a:ext uri="{FF2B5EF4-FFF2-40B4-BE49-F238E27FC236}">
                  <a16:creationId xmlns:a16="http://schemas.microsoft.com/office/drawing/2014/main" id="{B02F1F10-A2F0-7112-233E-CA4FAB4271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732" y="2759918"/>
              <a:ext cx="745886" cy="2653288"/>
            </a:xfrm>
            <a:prstGeom prst="rect">
              <a:avLst/>
            </a:prstGeom>
          </p:spPr>
        </p:pic>
        <p:pic>
          <p:nvPicPr>
            <p:cNvPr id="16" name="図 15">
              <a:extLst>
                <a:ext uri="{FF2B5EF4-FFF2-40B4-BE49-F238E27FC236}">
                  <a16:creationId xmlns:a16="http://schemas.microsoft.com/office/drawing/2014/main" id="{9294FAF2-AECF-63C5-906D-60ACB0A91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037" y="3404558"/>
              <a:ext cx="559351" cy="1981501"/>
            </a:xfrm>
            <a:prstGeom prst="rect">
              <a:avLst/>
            </a:prstGeom>
          </p:spPr>
        </p:pic>
        <p:sp>
          <p:nvSpPr>
            <p:cNvPr id="21" name="テキスト ボックス 20">
              <a:extLst>
                <a:ext uri="{FF2B5EF4-FFF2-40B4-BE49-F238E27FC236}">
                  <a16:creationId xmlns:a16="http://schemas.microsoft.com/office/drawing/2014/main" id="{863D27E7-0A25-6F1A-3897-E7B277D648DA}"/>
                </a:ext>
              </a:extLst>
            </p:cNvPr>
            <p:cNvSpPr txBox="1"/>
            <p:nvPr/>
          </p:nvSpPr>
          <p:spPr>
            <a:xfrm>
              <a:off x="169174" y="2320177"/>
              <a:ext cx="3543811" cy="338554"/>
            </a:xfrm>
            <a:prstGeom prst="rect">
              <a:avLst/>
            </a:prstGeom>
            <a:noFill/>
          </p:spPr>
          <p:txBody>
            <a:bodyPr wrap="square" rtlCol="0">
              <a:spAutoFit/>
            </a:bodyPr>
            <a:lstStyle/>
            <a:p>
              <a:r>
                <a:rPr lang="ja-JP" altLang="en-US" sz="1600" b="1" u="sng"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「燗」でも「冷や」でも美味しいお酒≫</a:t>
              </a:r>
            </a:p>
          </p:txBody>
        </p:sp>
        <p:sp>
          <p:nvSpPr>
            <p:cNvPr id="23" name="テキスト ボックス 22">
              <a:extLst>
                <a:ext uri="{FF2B5EF4-FFF2-40B4-BE49-F238E27FC236}">
                  <a16:creationId xmlns:a16="http://schemas.microsoft.com/office/drawing/2014/main" id="{1BDE950C-5CE3-FD8E-6E1E-B41462796AE5}"/>
                </a:ext>
              </a:extLst>
            </p:cNvPr>
            <p:cNvSpPr txBox="1"/>
            <p:nvPr/>
          </p:nvSpPr>
          <p:spPr>
            <a:xfrm>
              <a:off x="1780618" y="2855594"/>
              <a:ext cx="1066432" cy="300082"/>
            </a:xfrm>
            <a:prstGeom prst="rect">
              <a:avLst/>
            </a:prstGeom>
            <a:noFill/>
          </p:spPr>
          <p:txBody>
            <a:bodyPr wrap="square" rtlCol="0">
              <a:spAutoFit/>
            </a:bodyPr>
            <a:lstStyle/>
            <a:p>
              <a:r>
                <a:rPr lang="ja-JP" altLang="en-US" sz="1350" b="1" dirty="0">
                  <a:solidFill>
                    <a:srgbClr val="FF0000"/>
                  </a:solidFill>
                  <a:latin typeface="Meiryo UI" panose="020B0604030504040204" pitchFamily="50" charset="-128"/>
                  <a:ea typeface="Meiryo UI" panose="020B0604030504040204" pitchFamily="50" charset="-128"/>
                </a:rPr>
                <a:t>●受賞歴</a:t>
              </a:r>
            </a:p>
          </p:txBody>
        </p:sp>
        <p:sp>
          <p:nvSpPr>
            <p:cNvPr id="24" name="テキスト ボックス 23">
              <a:extLst>
                <a:ext uri="{FF2B5EF4-FFF2-40B4-BE49-F238E27FC236}">
                  <a16:creationId xmlns:a16="http://schemas.microsoft.com/office/drawing/2014/main" id="{57A4F660-BEE5-8F6F-74DB-F2C1760E1F1F}"/>
                </a:ext>
              </a:extLst>
            </p:cNvPr>
            <p:cNvSpPr txBox="1"/>
            <p:nvPr/>
          </p:nvSpPr>
          <p:spPr>
            <a:xfrm>
              <a:off x="1723637" y="3192483"/>
              <a:ext cx="2505509" cy="1384995"/>
            </a:xfrm>
            <a:prstGeom prst="rect">
              <a:avLst/>
            </a:prstGeom>
            <a:noFill/>
          </p:spPr>
          <p:txBody>
            <a:bodyPr wrap="square" rtlCol="0">
              <a:spAutoFit/>
            </a:bodyPr>
            <a:lstStyle/>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◆「ワイングラスでおいしい日本酒アワード　　　　</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2020</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2021</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2022</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メイン部門　</a:t>
              </a:r>
              <a:r>
                <a:rPr lang="ja-JP" altLang="en-US"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金賞受賞</a:t>
              </a:r>
              <a:endParaRPr lang="en-US" altLang="ja-JP"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◆「ワイングラスでおいしい日本酒アワード</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2018</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」メイン部門</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最高金賞受賞</a:t>
              </a:r>
              <a:endParaRPr lang="en-US" altLang="ja-JP"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◆「全国燗酒コンテスト</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2017</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2021</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プレミアム燗酒部門　</a:t>
              </a:r>
              <a:r>
                <a:rPr lang="ja-JP" altLang="en-US"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最高金賞受賞</a:t>
              </a:r>
            </a:p>
          </p:txBody>
        </p:sp>
        <p:sp>
          <p:nvSpPr>
            <p:cNvPr id="6" name="テキスト ボックス 5">
              <a:extLst>
                <a:ext uri="{FF2B5EF4-FFF2-40B4-BE49-F238E27FC236}">
                  <a16:creationId xmlns:a16="http://schemas.microsoft.com/office/drawing/2014/main" id="{8457174B-4D54-578F-F7E8-4AF8D74ACF25}"/>
                </a:ext>
              </a:extLst>
            </p:cNvPr>
            <p:cNvSpPr txBox="1"/>
            <p:nvPr/>
          </p:nvSpPr>
          <p:spPr>
            <a:xfrm>
              <a:off x="197597" y="6470555"/>
              <a:ext cx="1379841" cy="300082"/>
            </a:xfrm>
            <a:prstGeom prst="rect">
              <a:avLst/>
            </a:prstGeom>
            <a:noFill/>
          </p:spPr>
          <p:txBody>
            <a:bodyPr wrap="square" rtlCol="0">
              <a:spAutoFit/>
            </a:bodyPr>
            <a:lstStyle/>
            <a:p>
              <a:r>
                <a:rPr lang="en-US" altLang="ja-JP" sz="1350" dirty="0">
                  <a:latin typeface="Meiryo UI" panose="020B0604030504040204" pitchFamily="50" charset="-128"/>
                  <a:ea typeface="Meiryo UI" panose="020B0604030504040204" pitchFamily="50" charset="-128"/>
                </a:rPr>
                <a:t>2,600</a:t>
              </a:r>
              <a:r>
                <a:rPr lang="ja-JP" altLang="en-US" sz="1350" dirty="0">
                  <a:latin typeface="Meiryo UI" panose="020B0604030504040204" pitchFamily="50" charset="-128"/>
                  <a:ea typeface="Meiryo UI" panose="020B0604030504040204" pitchFamily="50" charset="-128"/>
                </a:rPr>
                <a:t>円</a:t>
              </a:r>
              <a:r>
                <a:rPr lang="en-US" altLang="ja-JP" sz="1350" dirty="0">
                  <a:latin typeface="Meiryo UI" panose="020B0604030504040204" pitchFamily="50" charset="-128"/>
                  <a:ea typeface="Meiryo UI" panose="020B0604030504040204" pitchFamily="50" charset="-128"/>
                </a:rPr>
                <a:t>/1.8ℓ</a:t>
              </a:r>
              <a:endParaRPr lang="ja-JP" altLang="en-US" sz="135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D9D210E0-0605-7614-27FF-742D23D6FB48}"/>
                </a:ext>
              </a:extLst>
            </p:cNvPr>
            <p:cNvSpPr txBox="1"/>
            <p:nvPr/>
          </p:nvSpPr>
          <p:spPr>
            <a:xfrm>
              <a:off x="1743637" y="6458346"/>
              <a:ext cx="1585555" cy="300082"/>
            </a:xfrm>
            <a:prstGeom prst="rect">
              <a:avLst/>
            </a:prstGeom>
            <a:noFill/>
          </p:spPr>
          <p:txBody>
            <a:bodyPr wrap="square" rtlCol="0">
              <a:spAutoFit/>
            </a:bodyPr>
            <a:lstStyle/>
            <a:p>
              <a:r>
                <a:rPr lang="en-US" altLang="ja-JP" sz="1350" dirty="0">
                  <a:latin typeface="Meiryo UI" panose="020B0604030504040204" pitchFamily="50" charset="-128"/>
                  <a:ea typeface="Meiryo UI" panose="020B0604030504040204" pitchFamily="50" charset="-128"/>
                </a:rPr>
                <a:t>1,250</a:t>
              </a:r>
              <a:r>
                <a:rPr lang="ja-JP" altLang="en-US" sz="1350" dirty="0">
                  <a:latin typeface="Meiryo UI" panose="020B0604030504040204" pitchFamily="50" charset="-128"/>
                  <a:ea typeface="Meiryo UI" panose="020B0604030504040204" pitchFamily="50" charset="-128"/>
                </a:rPr>
                <a:t>円</a:t>
              </a:r>
              <a:r>
                <a:rPr lang="en-US" altLang="ja-JP" sz="1350" dirty="0">
                  <a:latin typeface="Meiryo UI" panose="020B0604030504040204" pitchFamily="50" charset="-128"/>
                  <a:ea typeface="Meiryo UI" panose="020B0604030504040204" pitchFamily="50" charset="-128"/>
                </a:rPr>
                <a:t>/720</a:t>
              </a:r>
              <a:r>
                <a:rPr lang="ja-JP" altLang="en-US" sz="1350" dirty="0">
                  <a:latin typeface="Meiryo UI" panose="020B0604030504040204" pitchFamily="50" charset="-128"/>
                  <a:ea typeface="Meiryo UI" panose="020B0604030504040204" pitchFamily="50" charset="-128"/>
                </a:rPr>
                <a:t>㎖</a:t>
              </a:r>
            </a:p>
          </p:txBody>
        </p:sp>
        <p:sp>
          <p:nvSpPr>
            <p:cNvPr id="28" name="テキスト ボックス 27">
              <a:extLst>
                <a:ext uri="{FF2B5EF4-FFF2-40B4-BE49-F238E27FC236}">
                  <a16:creationId xmlns:a16="http://schemas.microsoft.com/office/drawing/2014/main" id="{E55E727A-8F3D-D63B-A71D-912F5D0003B8}"/>
                </a:ext>
              </a:extLst>
            </p:cNvPr>
            <p:cNvSpPr txBox="1"/>
            <p:nvPr/>
          </p:nvSpPr>
          <p:spPr>
            <a:xfrm>
              <a:off x="111153" y="1769704"/>
              <a:ext cx="4052645" cy="584775"/>
            </a:xfrm>
            <a:prstGeom prst="rect">
              <a:avLst/>
            </a:prstGeom>
            <a:noFill/>
            <a:ln>
              <a:noFill/>
            </a:ln>
          </p:spPr>
          <p:txBody>
            <a:bodyPr wrap="square" rtlCol="0">
              <a:spAutoFit/>
            </a:bodyPr>
            <a:lstStyle/>
            <a:p>
              <a:r>
                <a:rPr lang="ja-JP" altLang="en-US" sz="16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爛漫オリジナル開発米（秋田県共同開発米）</a:t>
              </a:r>
              <a:endParaRPr lang="en-US" altLang="ja-JP" sz="16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6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「ぎんさん」</a:t>
              </a:r>
              <a:r>
                <a:rPr lang="en-US" altLang="ja-JP" sz="16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100</a:t>
              </a:r>
              <a:r>
                <a:rPr lang="ja-JP" altLang="en-US" sz="16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％使用</a:t>
              </a:r>
            </a:p>
          </p:txBody>
        </p:sp>
        <p:sp>
          <p:nvSpPr>
            <p:cNvPr id="30" name="テキスト ボックス 29">
              <a:extLst>
                <a:ext uri="{FF2B5EF4-FFF2-40B4-BE49-F238E27FC236}">
                  <a16:creationId xmlns:a16="http://schemas.microsoft.com/office/drawing/2014/main" id="{A475F233-A5F5-BBC4-7AF0-7BA58F399F72}"/>
                </a:ext>
              </a:extLst>
            </p:cNvPr>
            <p:cNvSpPr txBox="1"/>
            <p:nvPr/>
          </p:nvSpPr>
          <p:spPr>
            <a:xfrm>
              <a:off x="722499" y="5812015"/>
              <a:ext cx="2263558" cy="646331"/>
            </a:xfrm>
            <a:prstGeom prst="rect">
              <a:avLst/>
            </a:prstGeom>
            <a:noFill/>
          </p:spPr>
          <p:txBody>
            <a:bodyPr wrap="square" rtlCol="0">
              <a:spAutoFit/>
            </a:bodyPr>
            <a:lstStyle/>
            <a:p>
              <a:r>
                <a:rPr lang="ja-JP" altLang="en-US" sz="1200" b="1" dirty="0">
                  <a:latin typeface="Meiryo UI" panose="020B0604030504040204" pitchFamily="50" charset="-128"/>
                  <a:ea typeface="Meiryo UI" panose="020B0604030504040204" pitchFamily="50" charset="-128"/>
                </a:rPr>
                <a:t>原料米：ぎんさん</a:t>
              </a:r>
              <a:r>
                <a:rPr lang="en-US" altLang="ja-JP" sz="1200" b="1" dirty="0">
                  <a:latin typeface="Meiryo UI" panose="020B0604030504040204" pitchFamily="50" charset="-128"/>
                  <a:ea typeface="Meiryo UI" panose="020B0604030504040204" pitchFamily="50" charset="-128"/>
                </a:rPr>
                <a:t>100</a:t>
              </a:r>
              <a:r>
                <a:rPr lang="ja-JP" altLang="en-US" sz="1200" b="1" dirty="0">
                  <a:latin typeface="Meiryo UI" panose="020B0604030504040204" pitchFamily="50" charset="-128"/>
                  <a:ea typeface="Meiryo UI" panose="020B0604030504040204" pitchFamily="50" charset="-128"/>
                </a:rPr>
                <a:t>％</a:t>
              </a:r>
              <a:endParaRPr lang="en-US" altLang="ja-JP" sz="12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精米歩合：</a:t>
              </a:r>
              <a:r>
                <a:rPr lang="en-US" altLang="ja-JP" sz="1200" b="1" dirty="0">
                  <a:latin typeface="Meiryo UI" panose="020B0604030504040204" pitchFamily="50" charset="-128"/>
                  <a:ea typeface="Meiryo UI" panose="020B0604030504040204" pitchFamily="50" charset="-128"/>
                </a:rPr>
                <a:t>50</a:t>
              </a:r>
              <a:r>
                <a:rPr lang="ja-JP" altLang="en-US" sz="1200" b="1" dirty="0">
                  <a:latin typeface="Meiryo UI" panose="020B0604030504040204" pitchFamily="50" charset="-128"/>
                  <a:ea typeface="Meiryo UI" panose="020B0604030504040204" pitchFamily="50" charset="-128"/>
                </a:rPr>
                <a:t>％</a:t>
              </a:r>
              <a:endParaRPr lang="en-US" altLang="ja-JP" sz="12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使用酵母：</a:t>
              </a:r>
              <a:r>
                <a:rPr lang="en-US" altLang="ja-JP" sz="1200" b="1" dirty="0">
                  <a:latin typeface="Meiryo UI" panose="020B0604030504040204" pitchFamily="50" charset="-128"/>
                  <a:ea typeface="Meiryo UI" panose="020B0604030504040204" pitchFamily="50" charset="-128"/>
                </a:rPr>
                <a:t>AKITA</a:t>
              </a:r>
              <a:r>
                <a:rPr lang="ja-JP" altLang="en-US" sz="1200" b="1" dirty="0">
                  <a:latin typeface="Meiryo UI" panose="020B0604030504040204" pitchFamily="50" charset="-128"/>
                  <a:ea typeface="Meiryo UI" panose="020B0604030504040204" pitchFamily="50" charset="-128"/>
                </a:rPr>
                <a:t>雪国酵母</a:t>
              </a:r>
            </a:p>
          </p:txBody>
        </p:sp>
        <p:sp>
          <p:nvSpPr>
            <p:cNvPr id="42" name="テキスト ボックス 41">
              <a:extLst>
                <a:ext uri="{FF2B5EF4-FFF2-40B4-BE49-F238E27FC236}">
                  <a16:creationId xmlns:a16="http://schemas.microsoft.com/office/drawing/2014/main" id="{0B2D494D-DEC5-910A-A212-4F7B70D93244}"/>
                </a:ext>
              </a:extLst>
            </p:cNvPr>
            <p:cNvSpPr txBox="1"/>
            <p:nvPr/>
          </p:nvSpPr>
          <p:spPr>
            <a:xfrm>
              <a:off x="474024" y="5467920"/>
              <a:ext cx="2336486" cy="369332"/>
            </a:xfrm>
            <a:prstGeom prst="rect">
              <a:avLst/>
            </a:prstGeom>
            <a:noFill/>
          </p:spPr>
          <p:txBody>
            <a:bodyPr wrap="square">
              <a:spAutoFit/>
            </a:bodyPr>
            <a:lstStyle/>
            <a:p>
              <a:pPr algn="ctr"/>
              <a:r>
                <a:rPr lang="en-US" altLang="ja-JP" b="1" dirty="0">
                  <a:latin typeface="Meiryo UI" panose="020B0604030504040204" pitchFamily="50" charset="-128"/>
                  <a:ea typeface="Meiryo UI" panose="020B0604030504040204" pitchFamily="50" charset="-128"/>
                </a:rPr>
                <a:t>【</a:t>
              </a:r>
              <a:r>
                <a:rPr lang="ja-JP" altLang="en-US" b="1" dirty="0">
                  <a:latin typeface="Meiryo UI" panose="020B0604030504040204" pitchFamily="50" charset="-128"/>
                  <a:ea typeface="Meiryo UI" panose="020B0604030504040204" pitchFamily="50" charset="-128"/>
                </a:rPr>
                <a:t>爛漫特別純米酒</a:t>
              </a:r>
              <a:r>
                <a:rPr lang="en-US" altLang="ja-JP" b="1" dirty="0">
                  <a:latin typeface="Meiryo UI" panose="020B0604030504040204" pitchFamily="50" charset="-128"/>
                  <a:ea typeface="Meiryo UI" panose="020B0604030504040204" pitchFamily="50" charset="-128"/>
                </a:rPr>
                <a:t>】</a:t>
              </a:r>
              <a:endParaRPr lang="ja-JP" altLang="en-US" b="1" dirty="0">
                <a:latin typeface="Meiryo UI" panose="020B0604030504040204" pitchFamily="50" charset="-128"/>
                <a:ea typeface="Meiryo UI" panose="020B0604030504040204" pitchFamily="50" charset="-128"/>
              </a:endParaRPr>
            </a:p>
          </p:txBody>
        </p:sp>
      </p:grpSp>
      <p:grpSp>
        <p:nvGrpSpPr>
          <p:cNvPr id="47" name="グループ化 46">
            <a:extLst>
              <a:ext uri="{FF2B5EF4-FFF2-40B4-BE49-F238E27FC236}">
                <a16:creationId xmlns:a16="http://schemas.microsoft.com/office/drawing/2014/main" id="{C04F7BEF-5FFA-EB0C-9529-718C2A5D169C}"/>
              </a:ext>
            </a:extLst>
          </p:cNvPr>
          <p:cNvGrpSpPr/>
          <p:nvPr/>
        </p:nvGrpSpPr>
        <p:grpSpPr>
          <a:xfrm>
            <a:off x="3951517" y="1744200"/>
            <a:ext cx="5081330" cy="4947523"/>
            <a:chOff x="3948941" y="1747471"/>
            <a:chExt cx="5081330" cy="4947523"/>
          </a:xfrm>
        </p:grpSpPr>
        <p:grpSp>
          <p:nvGrpSpPr>
            <p:cNvPr id="45" name="グループ化 44">
              <a:extLst>
                <a:ext uri="{FF2B5EF4-FFF2-40B4-BE49-F238E27FC236}">
                  <a16:creationId xmlns:a16="http://schemas.microsoft.com/office/drawing/2014/main" id="{8B0AED47-8DFE-118D-185D-22123DAD12EF}"/>
                </a:ext>
              </a:extLst>
            </p:cNvPr>
            <p:cNvGrpSpPr/>
            <p:nvPr/>
          </p:nvGrpSpPr>
          <p:grpSpPr>
            <a:xfrm>
              <a:off x="4724699" y="2723976"/>
              <a:ext cx="2934387" cy="2588960"/>
              <a:chOff x="4863892" y="2578676"/>
              <a:chExt cx="2934387" cy="2588960"/>
            </a:xfrm>
          </p:grpSpPr>
          <p:pic>
            <p:nvPicPr>
              <p:cNvPr id="8" name="図 7">
                <a:extLst>
                  <a:ext uri="{FF2B5EF4-FFF2-40B4-BE49-F238E27FC236}">
                    <a16:creationId xmlns:a16="http://schemas.microsoft.com/office/drawing/2014/main" id="{2ED0DF81-F9E9-2D4B-7D0F-D77F76AD7C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3892" y="2578676"/>
                <a:ext cx="745886" cy="2578171"/>
              </a:xfrm>
              <a:prstGeom prst="rect">
                <a:avLst/>
              </a:prstGeom>
            </p:spPr>
          </p:pic>
          <p:pic>
            <p:nvPicPr>
              <p:cNvPr id="12" name="図 11">
                <a:extLst>
                  <a:ext uri="{FF2B5EF4-FFF2-40B4-BE49-F238E27FC236}">
                    <a16:creationId xmlns:a16="http://schemas.microsoft.com/office/drawing/2014/main" id="{990367FD-EEC9-BA39-FA0D-AD754DB098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0786" y="3161895"/>
                <a:ext cx="648063" cy="2005741"/>
              </a:xfrm>
              <a:prstGeom prst="rect">
                <a:avLst/>
              </a:prstGeom>
            </p:spPr>
          </p:pic>
          <p:pic>
            <p:nvPicPr>
              <p:cNvPr id="18" name="図 17">
                <a:extLst>
                  <a:ext uri="{FF2B5EF4-FFF2-40B4-BE49-F238E27FC236}">
                    <a16:creationId xmlns:a16="http://schemas.microsoft.com/office/drawing/2014/main" id="{4395A76C-2D39-7E2E-EB0A-CC8094FCAF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9857" y="3372445"/>
                <a:ext cx="648063" cy="1780415"/>
              </a:xfrm>
              <a:prstGeom prst="rect">
                <a:avLst/>
              </a:prstGeom>
            </p:spPr>
          </p:pic>
          <p:pic>
            <p:nvPicPr>
              <p:cNvPr id="20" name="図 19">
                <a:extLst>
                  <a:ext uri="{FF2B5EF4-FFF2-40B4-BE49-F238E27FC236}">
                    <a16:creationId xmlns:a16="http://schemas.microsoft.com/office/drawing/2014/main" id="{1018268A-E321-6CDC-A5D5-D4E065474F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8928" y="3714536"/>
                <a:ext cx="559351" cy="1442311"/>
              </a:xfrm>
              <a:prstGeom prst="rect">
                <a:avLst/>
              </a:prstGeom>
            </p:spPr>
          </p:pic>
        </p:grpSp>
        <p:sp>
          <p:nvSpPr>
            <p:cNvPr id="22" name="テキスト ボックス 21">
              <a:extLst>
                <a:ext uri="{FF2B5EF4-FFF2-40B4-BE49-F238E27FC236}">
                  <a16:creationId xmlns:a16="http://schemas.microsoft.com/office/drawing/2014/main" id="{4DB86A6F-82E0-8929-9023-E5014321D336}"/>
                </a:ext>
              </a:extLst>
            </p:cNvPr>
            <p:cNvSpPr txBox="1"/>
            <p:nvPr/>
          </p:nvSpPr>
          <p:spPr>
            <a:xfrm>
              <a:off x="4677842" y="1747471"/>
              <a:ext cx="4063052" cy="584775"/>
            </a:xfrm>
            <a:prstGeom prst="rect">
              <a:avLst/>
            </a:prstGeom>
            <a:noFill/>
          </p:spPr>
          <p:txBody>
            <a:bodyPr wrap="square" rtlCol="0">
              <a:spAutoFit/>
            </a:bodyPr>
            <a:lstStyle/>
            <a:p>
              <a:r>
                <a:rPr lang="ja-JP" altLang="en-US" sz="16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秋田県産米「あきたこまち」</a:t>
              </a:r>
              <a:r>
                <a:rPr lang="en-US" altLang="ja-JP" sz="16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100</a:t>
              </a:r>
              <a:r>
                <a:rPr lang="ja-JP" altLang="en-US" sz="16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％使用。</a:t>
              </a:r>
              <a:endParaRPr lang="en-US" altLang="ja-JP" sz="16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600" b="1" dirty="0">
                  <a:solidFill>
                    <a:srgbClr val="C0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米の旨みとほどよい酸味、バランス香味が特徴。</a:t>
              </a:r>
            </a:p>
          </p:txBody>
        </p:sp>
        <p:sp>
          <p:nvSpPr>
            <p:cNvPr id="25" name="テキスト ボックス 24">
              <a:extLst>
                <a:ext uri="{FF2B5EF4-FFF2-40B4-BE49-F238E27FC236}">
                  <a16:creationId xmlns:a16="http://schemas.microsoft.com/office/drawing/2014/main" id="{B65D1570-42EC-D77F-44B1-7C4B03E20B52}"/>
                </a:ext>
              </a:extLst>
            </p:cNvPr>
            <p:cNvSpPr txBox="1"/>
            <p:nvPr/>
          </p:nvSpPr>
          <p:spPr>
            <a:xfrm>
              <a:off x="7074477" y="2747165"/>
              <a:ext cx="890928" cy="300082"/>
            </a:xfrm>
            <a:prstGeom prst="rect">
              <a:avLst/>
            </a:prstGeom>
            <a:noFill/>
          </p:spPr>
          <p:txBody>
            <a:bodyPr wrap="square" rtlCol="0">
              <a:spAutoFit/>
            </a:bodyPr>
            <a:lstStyle/>
            <a:p>
              <a:r>
                <a:rPr lang="ja-JP" altLang="en-US" sz="1350" b="1" dirty="0">
                  <a:solidFill>
                    <a:srgbClr val="FF0000"/>
                  </a:solidFill>
                  <a:latin typeface="Meiryo UI" panose="020B0604030504040204" pitchFamily="50" charset="-128"/>
                  <a:ea typeface="Meiryo UI" panose="020B0604030504040204" pitchFamily="50" charset="-128"/>
                </a:rPr>
                <a:t>●受賞歴</a:t>
              </a:r>
            </a:p>
          </p:txBody>
        </p:sp>
        <p:sp>
          <p:nvSpPr>
            <p:cNvPr id="2" name="テキスト ボックス 1">
              <a:extLst>
                <a:ext uri="{FF2B5EF4-FFF2-40B4-BE49-F238E27FC236}">
                  <a16:creationId xmlns:a16="http://schemas.microsoft.com/office/drawing/2014/main" id="{D27B7A53-8212-5213-0841-997B6E7BD5CD}"/>
                </a:ext>
              </a:extLst>
            </p:cNvPr>
            <p:cNvSpPr txBox="1"/>
            <p:nvPr/>
          </p:nvSpPr>
          <p:spPr>
            <a:xfrm>
              <a:off x="7150359" y="3146403"/>
              <a:ext cx="1879912" cy="577081"/>
            </a:xfrm>
            <a:prstGeom prst="rect">
              <a:avLst/>
            </a:prstGeom>
            <a:noFill/>
          </p:spPr>
          <p:txBody>
            <a:bodyPr wrap="square" rtlCol="0">
              <a:spAutoFit/>
            </a:bodyPr>
            <a:lstStyle/>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◆「全国燗酒コンテスト</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2022</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お値打ちぬる燗部門</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105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金賞受賞酒</a:t>
              </a:r>
            </a:p>
          </p:txBody>
        </p:sp>
        <p:sp>
          <p:nvSpPr>
            <p:cNvPr id="17" name="テキスト ボックス 16">
              <a:extLst>
                <a:ext uri="{FF2B5EF4-FFF2-40B4-BE49-F238E27FC236}">
                  <a16:creationId xmlns:a16="http://schemas.microsoft.com/office/drawing/2014/main" id="{BA058CF8-F5A6-38B5-CE02-3FD26803175C}"/>
                </a:ext>
              </a:extLst>
            </p:cNvPr>
            <p:cNvSpPr txBox="1"/>
            <p:nvPr/>
          </p:nvSpPr>
          <p:spPr>
            <a:xfrm>
              <a:off x="3948941" y="6377587"/>
              <a:ext cx="1413297" cy="300082"/>
            </a:xfrm>
            <a:prstGeom prst="rect">
              <a:avLst/>
            </a:prstGeom>
            <a:noFill/>
          </p:spPr>
          <p:txBody>
            <a:bodyPr wrap="square" rtlCol="0">
              <a:spAutoFit/>
            </a:bodyPr>
            <a:lstStyle/>
            <a:p>
              <a:r>
                <a:rPr lang="en-US" altLang="ja-JP" sz="1350" dirty="0">
                  <a:latin typeface="Meiryo UI" panose="020B0604030504040204" pitchFamily="50" charset="-128"/>
                  <a:ea typeface="Meiryo UI" panose="020B0604030504040204" pitchFamily="50" charset="-128"/>
                </a:rPr>
                <a:t>1,955</a:t>
              </a:r>
              <a:r>
                <a:rPr lang="ja-JP" altLang="en-US" sz="1350" dirty="0">
                  <a:latin typeface="Meiryo UI" panose="020B0604030504040204" pitchFamily="50" charset="-128"/>
                  <a:ea typeface="Meiryo UI" panose="020B0604030504040204" pitchFamily="50" charset="-128"/>
                </a:rPr>
                <a:t>円</a:t>
              </a:r>
              <a:r>
                <a:rPr lang="en-US" altLang="ja-JP" sz="1350" dirty="0">
                  <a:latin typeface="Meiryo UI" panose="020B0604030504040204" pitchFamily="50" charset="-128"/>
                  <a:ea typeface="Meiryo UI" panose="020B0604030504040204" pitchFamily="50" charset="-128"/>
                </a:rPr>
                <a:t>/1.8ℓ</a:t>
              </a:r>
              <a:endParaRPr lang="ja-JP" altLang="en-US" sz="1350" dirty="0">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DF563BEC-AA89-DACF-9716-3932AF7EB6C5}"/>
                </a:ext>
              </a:extLst>
            </p:cNvPr>
            <p:cNvSpPr txBox="1"/>
            <p:nvPr/>
          </p:nvSpPr>
          <p:spPr>
            <a:xfrm>
              <a:off x="5236049" y="6394912"/>
              <a:ext cx="1413298" cy="300082"/>
            </a:xfrm>
            <a:prstGeom prst="rect">
              <a:avLst/>
            </a:prstGeom>
            <a:noFill/>
          </p:spPr>
          <p:txBody>
            <a:bodyPr wrap="square" rtlCol="0">
              <a:spAutoFit/>
            </a:bodyPr>
            <a:lstStyle/>
            <a:p>
              <a:r>
                <a:rPr lang="en-US" altLang="ja-JP" sz="1350" dirty="0">
                  <a:latin typeface="Meiryo UI" panose="020B0604030504040204" pitchFamily="50" charset="-128"/>
                  <a:ea typeface="Meiryo UI" panose="020B0604030504040204" pitchFamily="50" charset="-128"/>
                </a:rPr>
                <a:t>864</a:t>
              </a:r>
              <a:r>
                <a:rPr lang="ja-JP" altLang="en-US" sz="1350" dirty="0">
                  <a:latin typeface="Meiryo UI" panose="020B0604030504040204" pitchFamily="50" charset="-128"/>
                  <a:ea typeface="Meiryo UI" panose="020B0604030504040204" pitchFamily="50" charset="-128"/>
                </a:rPr>
                <a:t>円</a:t>
              </a:r>
              <a:r>
                <a:rPr lang="en-US" altLang="ja-JP" sz="1350" dirty="0">
                  <a:latin typeface="Meiryo UI" panose="020B0604030504040204" pitchFamily="50" charset="-128"/>
                  <a:ea typeface="Meiryo UI" panose="020B0604030504040204" pitchFamily="50" charset="-128"/>
                </a:rPr>
                <a:t>/720</a:t>
              </a:r>
              <a:r>
                <a:rPr lang="ja-JP" altLang="en-US" sz="1350" dirty="0">
                  <a:latin typeface="Meiryo UI" panose="020B0604030504040204" pitchFamily="50" charset="-128"/>
                  <a:ea typeface="Meiryo UI" panose="020B0604030504040204" pitchFamily="50" charset="-128"/>
                </a:rPr>
                <a:t>㎖</a:t>
              </a:r>
            </a:p>
          </p:txBody>
        </p:sp>
        <p:sp>
          <p:nvSpPr>
            <p:cNvPr id="26" name="テキスト ボックス 25">
              <a:extLst>
                <a:ext uri="{FF2B5EF4-FFF2-40B4-BE49-F238E27FC236}">
                  <a16:creationId xmlns:a16="http://schemas.microsoft.com/office/drawing/2014/main" id="{6386B96C-86F5-6C74-9505-D3836D14BE7B}"/>
                </a:ext>
              </a:extLst>
            </p:cNvPr>
            <p:cNvSpPr txBox="1"/>
            <p:nvPr/>
          </p:nvSpPr>
          <p:spPr>
            <a:xfrm>
              <a:off x="6454728" y="6377587"/>
              <a:ext cx="1290013" cy="300082"/>
            </a:xfrm>
            <a:prstGeom prst="rect">
              <a:avLst/>
            </a:prstGeom>
            <a:noFill/>
          </p:spPr>
          <p:txBody>
            <a:bodyPr wrap="square" rtlCol="0">
              <a:spAutoFit/>
            </a:bodyPr>
            <a:lstStyle/>
            <a:p>
              <a:r>
                <a:rPr lang="en-US" altLang="ja-JP" sz="1350" dirty="0">
                  <a:latin typeface="Meiryo UI" panose="020B0604030504040204" pitchFamily="50" charset="-128"/>
                  <a:ea typeface="Meiryo UI" panose="020B0604030504040204" pitchFamily="50" charset="-128"/>
                </a:rPr>
                <a:t>395</a:t>
              </a:r>
              <a:r>
                <a:rPr lang="ja-JP" altLang="en-US" sz="1350" dirty="0">
                  <a:latin typeface="Meiryo UI" panose="020B0604030504040204" pitchFamily="50" charset="-128"/>
                  <a:ea typeface="Meiryo UI" panose="020B0604030504040204" pitchFamily="50" charset="-128"/>
                </a:rPr>
                <a:t>円</a:t>
              </a:r>
              <a:r>
                <a:rPr lang="en-US" altLang="ja-JP" sz="1350" dirty="0">
                  <a:latin typeface="Meiryo UI" panose="020B0604030504040204" pitchFamily="50" charset="-128"/>
                  <a:ea typeface="Meiryo UI" panose="020B0604030504040204" pitchFamily="50" charset="-128"/>
                </a:rPr>
                <a:t>/300</a:t>
              </a:r>
              <a:r>
                <a:rPr lang="ja-JP" altLang="en-US" sz="1350" dirty="0">
                  <a:latin typeface="Meiryo UI" panose="020B0604030504040204" pitchFamily="50" charset="-128"/>
                  <a:ea typeface="Meiryo UI" panose="020B0604030504040204" pitchFamily="50" charset="-128"/>
                </a:rPr>
                <a:t>㎖</a:t>
              </a:r>
            </a:p>
          </p:txBody>
        </p:sp>
        <p:sp>
          <p:nvSpPr>
            <p:cNvPr id="43" name="テキスト ボックス 42">
              <a:extLst>
                <a:ext uri="{FF2B5EF4-FFF2-40B4-BE49-F238E27FC236}">
                  <a16:creationId xmlns:a16="http://schemas.microsoft.com/office/drawing/2014/main" id="{9FDA437D-9F19-6F8F-DD58-8FB35589C9A6}"/>
                </a:ext>
              </a:extLst>
            </p:cNvPr>
            <p:cNvSpPr txBox="1"/>
            <p:nvPr/>
          </p:nvSpPr>
          <p:spPr>
            <a:xfrm>
              <a:off x="5470585" y="5708441"/>
              <a:ext cx="2263558" cy="646331"/>
            </a:xfrm>
            <a:prstGeom prst="rect">
              <a:avLst/>
            </a:prstGeom>
            <a:noFill/>
          </p:spPr>
          <p:txBody>
            <a:bodyPr wrap="square" rtlCol="0">
              <a:spAutoFit/>
            </a:bodyPr>
            <a:lstStyle/>
            <a:p>
              <a:r>
                <a:rPr lang="ja-JP" altLang="en-US" sz="1200" b="1" dirty="0">
                  <a:latin typeface="Meiryo UI" panose="020B0604030504040204" pitchFamily="50" charset="-128"/>
                  <a:ea typeface="Meiryo UI" panose="020B0604030504040204" pitchFamily="50" charset="-128"/>
                </a:rPr>
                <a:t>原料米：あきたこまち</a:t>
              </a:r>
              <a:r>
                <a:rPr lang="en-US" altLang="ja-JP" sz="1200" b="1" dirty="0">
                  <a:latin typeface="Meiryo UI" panose="020B0604030504040204" pitchFamily="50" charset="-128"/>
                  <a:ea typeface="Meiryo UI" panose="020B0604030504040204" pitchFamily="50" charset="-128"/>
                </a:rPr>
                <a:t>100</a:t>
              </a:r>
              <a:r>
                <a:rPr lang="ja-JP" altLang="en-US" sz="1200" b="1" dirty="0">
                  <a:latin typeface="Meiryo UI" panose="020B0604030504040204" pitchFamily="50" charset="-128"/>
                  <a:ea typeface="Meiryo UI" panose="020B0604030504040204" pitchFamily="50" charset="-128"/>
                </a:rPr>
                <a:t>％</a:t>
              </a:r>
              <a:endParaRPr lang="en-US" altLang="ja-JP" sz="12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精米歩合：</a:t>
              </a:r>
              <a:r>
                <a:rPr lang="en-US" altLang="ja-JP" sz="1200" b="1" dirty="0">
                  <a:latin typeface="Meiryo UI" panose="020B0604030504040204" pitchFamily="50" charset="-128"/>
                  <a:ea typeface="Meiryo UI" panose="020B0604030504040204" pitchFamily="50" charset="-128"/>
                </a:rPr>
                <a:t>67</a:t>
              </a:r>
              <a:r>
                <a:rPr lang="ja-JP" altLang="en-US" sz="1200" b="1" dirty="0">
                  <a:latin typeface="Meiryo UI" panose="020B0604030504040204" pitchFamily="50" charset="-128"/>
                  <a:ea typeface="Meiryo UI" panose="020B0604030504040204" pitchFamily="50" charset="-128"/>
                </a:rPr>
                <a:t>％</a:t>
              </a:r>
              <a:endParaRPr lang="en-US" altLang="ja-JP" sz="12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使用酵母：</a:t>
              </a:r>
              <a:r>
                <a:rPr lang="en-US" altLang="ja-JP" sz="1200" b="1" dirty="0">
                  <a:latin typeface="Meiryo UI" panose="020B0604030504040204" pitchFamily="50" charset="-128"/>
                  <a:ea typeface="Meiryo UI" panose="020B0604030504040204" pitchFamily="50" charset="-128"/>
                </a:rPr>
                <a:t>K-701</a:t>
              </a:r>
              <a:r>
                <a:rPr lang="ja-JP" altLang="en-US" sz="1200" b="1" dirty="0">
                  <a:latin typeface="Meiryo UI" panose="020B0604030504040204" pitchFamily="50" charset="-128"/>
                  <a:ea typeface="Meiryo UI" panose="020B0604030504040204" pitchFamily="50" charset="-128"/>
                </a:rPr>
                <a:t>酵母</a:t>
              </a:r>
              <a:endParaRPr lang="en-US" altLang="ja-JP" sz="1200" b="1" dirty="0">
                <a:latin typeface="Meiryo UI" panose="020B0604030504040204" pitchFamily="50" charset="-128"/>
                <a:ea typeface="Meiryo UI" panose="020B0604030504040204" pitchFamily="50" charset="-128"/>
              </a:endParaRPr>
            </a:p>
          </p:txBody>
        </p:sp>
        <p:sp>
          <p:nvSpPr>
            <p:cNvPr id="44" name="テキスト ボックス 43">
              <a:extLst>
                <a:ext uri="{FF2B5EF4-FFF2-40B4-BE49-F238E27FC236}">
                  <a16:creationId xmlns:a16="http://schemas.microsoft.com/office/drawing/2014/main" id="{C080B600-5B41-4A51-4C7D-5C214DB9388E}"/>
                </a:ext>
              </a:extLst>
            </p:cNvPr>
            <p:cNvSpPr txBox="1"/>
            <p:nvPr/>
          </p:nvSpPr>
          <p:spPr>
            <a:xfrm>
              <a:off x="5097642" y="5339109"/>
              <a:ext cx="2336486" cy="369332"/>
            </a:xfrm>
            <a:prstGeom prst="rect">
              <a:avLst/>
            </a:prstGeom>
            <a:noFill/>
          </p:spPr>
          <p:txBody>
            <a:bodyPr wrap="square">
              <a:spAutoFit/>
            </a:bodyPr>
            <a:lstStyle/>
            <a:p>
              <a:pPr algn="ctr"/>
              <a:r>
                <a:rPr lang="en-US" altLang="ja-JP" sz="1800" b="1" dirty="0">
                  <a:latin typeface="Meiryo UI" panose="020B0604030504040204" pitchFamily="50" charset="-128"/>
                  <a:ea typeface="Meiryo UI" panose="020B0604030504040204" pitchFamily="50" charset="-128"/>
                </a:rPr>
                <a:t>【</a:t>
              </a:r>
              <a:r>
                <a:rPr lang="ja-JP" altLang="en-US" sz="1800" b="1" dirty="0">
                  <a:latin typeface="Meiryo UI" panose="020B0604030504040204" pitchFamily="50" charset="-128"/>
                  <a:ea typeface="Meiryo UI" panose="020B0604030504040204" pitchFamily="50" charset="-128"/>
                </a:rPr>
                <a:t>純米酒まなぐ凧</a:t>
              </a:r>
              <a:r>
                <a:rPr lang="en-US" altLang="ja-JP" sz="1800" b="1" dirty="0">
                  <a:latin typeface="Meiryo UI" panose="020B0604030504040204" pitchFamily="50" charset="-128"/>
                  <a:ea typeface="Meiryo UI" panose="020B0604030504040204" pitchFamily="50" charset="-128"/>
                </a:rPr>
                <a:t>】</a:t>
              </a:r>
              <a:endParaRPr lang="ja-JP" altLang="en-US" sz="1800" b="1" dirty="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2082800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5948E1-E70D-AB3B-B875-2B798F163A39}"/>
              </a:ext>
            </a:extLst>
          </p:cNvPr>
          <p:cNvSpPr txBox="1">
            <a:spLocks/>
          </p:cNvSpPr>
          <p:nvPr/>
        </p:nvSpPr>
        <p:spPr>
          <a:xfrm>
            <a:off x="0" y="0"/>
            <a:ext cx="9144000" cy="540616"/>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b="1" dirty="0">
                <a:solidFill>
                  <a:schemeClr val="bg1"/>
                </a:solidFill>
                <a:latin typeface="Meiryo UI" panose="020B0604030504040204" pitchFamily="50" charset="-128"/>
                <a:ea typeface="Meiryo UI" panose="020B0604030504040204" pitchFamily="50" charset="-128"/>
              </a:rPr>
              <a:t>　美酒爛漫のまとめ</a:t>
            </a:r>
          </a:p>
        </p:txBody>
      </p:sp>
      <p:sp>
        <p:nvSpPr>
          <p:cNvPr id="6" name="テキスト ボックス 5">
            <a:extLst>
              <a:ext uri="{FF2B5EF4-FFF2-40B4-BE49-F238E27FC236}">
                <a16:creationId xmlns:a16="http://schemas.microsoft.com/office/drawing/2014/main" id="{F9FED143-226D-5D68-364C-0991FE1BF05D}"/>
              </a:ext>
            </a:extLst>
          </p:cNvPr>
          <p:cNvSpPr txBox="1"/>
          <p:nvPr/>
        </p:nvSpPr>
        <p:spPr>
          <a:xfrm>
            <a:off x="224405" y="1144987"/>
            <a:ext cx="8695189" cy="4893647"/>
          </a:xfrm>
          <a:prstGeom prst="rect">
            <a:avLst/>
          </a:prstGeom>
          <a:noFill/>
        </p:spPr>
        <p:txBody>
          <a:bodyPr wrap="square">
            <a:spAutoFit/>
          </a:bodyPr>
          <a:lstStyle/>
          <a:p>
            <a:r>
              <a:rPr lang="en-US" altLang="ja-JP" sz="3200" b="1" dirty="0">
                <a:solidFill>
                  <a:srgbClr val="002060"/>
                </a:solidFill>
                <a:latin typeface="Meiryo UI" panose="020B0604030504040204" pitchFamily="50" charset="-128"/>
                <a:ea typeface="Meiryo UI" panose="020B0604030504040204" pitchFamily="50" charset="-128"/>
              </a:rPr>
              <a:t>1</a:t>
            </a:r>
            <a:r>
              <a:rPr lang="ja-JP" altLang="en-US" sz="3200" b="1" dirty="0">
                <a:solidFill>
                  <a:srgbClr val="002060"/>
                </a:solidFill>
                <a:latin typeface="Meiryo UI" panose="020B0604030504040204" pitchFamily="50" charset="-128"/>
                <a:ea typeface="Meiryo UI" panose="020B0604030504040204" pitchFamily="50" charset="-128"/>
              </a:rPr>
              <a:t>．創業時から「酒質第一」</a:t>
            </a:r>
            <a:endParaRPr lang="en-US" altLang="ja-JP" sz="3200" b="1" dirty="0">
              <a:solidFill>
                <a:srgbClr val="002060"/>
              </a:solidFill>
              <a:latin typeface="Meiryo UI" panose="020B0604030504040204" pitchFamily="50" charset="-128"/>
              <a:ea typeface="Meiryo UI" panose="020B0604030504040204" pitchFamily="50" charset="-128"/>
            </a:endParaRPr>
          </a:p>
          <a:p>
            <a:r>
              <a:rPr lang="ja-JP" altLang="en-US" sz="3200" b="1" dirty="0">
                <a:solidFill>
                  <a:srgbClr val="002060"/>
                </a:solidFill>
                <a:latin typeface="Meiryo UI" panose="020B0604030504040204" pitchFamily="50" charset="-128"/>
                <a:ea typeface="Meiryo UI" panose="020B0604030504040204" pitchFamily="50" charset="-128"/>
              </a:rPr>
              <a:t>　　 各時代の高品質に対応した酒造りをしている。</a:t>
            </a:r>
            <a:endParaRPr lang="en-US" altLang="ja-JP" sz="32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en-US" altLang="ja-JP" sz="3200" b="1" dirty="0">
                <a:solidFill>
                  <a:srgbClr val="002060"/>
                </a:solidFill>
                <a:latin typeface="Meiryo UI" panose="020B0604030504040204" pitchFamily="50" charset="-128"/>
                <a:ea typeface="Meiryo UI" panose="020B0604030504040204" pitchFamily="50" charset="-128"/>
              </a:rPr>
              <a:t>2</a:t>
            </a:r>
            <a:r>
              <a:rPr lang="ja-JP" altLang="en-US" sz="3200" b="1" dirty="0">
                <a:solidFill>
                  <a:srgbClr val="002060"/>
                </a:solidFill>
                <a:latin typeface="Meiryo UI" panose="020B0604030504040204" pitchFamily="50" charset="-128"/>
                <a:ea typeface="Meiryo UI" panose="020B0604030504040204" pitchFamily="50" charset="-128"/>
              </a:rPr>
              <a:t>．大量生産可能な御嶽蔵を所有し、衛生面にも</a:t>
            </a:r>
            <a:endParaRPr lang="en-US" altLang="ja-JP" sz="3200" b="1" dirty="0">
              <a:solidFill>
                <a:srgbClr val="002060"/>
              </a:solidFill>
              <a:latin typeface="Meiryo UI" panose="020B0604030504040204" pitchFamily="50" charset="-128"/>
              <a:ea typeface="Meiryo UI" panose="020B0604030504040204" pitchFamily="50" charset="-128"/>
            </a:endParaRPr>
          </a:p>
          <a:p>
            <a:r>
              <a:rPr lang="ja-JP" altLang="en-US" sz="3200" b="1" dirty="0">
                <a:solidFill>
                  <a:srgbClr val="002060"/>
                </a:solidFill>
                <a:latin typeface="Meiryo UI" panose="020B0604030504040204" pitchFamily="50" charset="-128"/>
                <a:ea typeface="Meiryo UI" panose="020B0604030504040204" pitchFamily="50" charset="-128"/>
              </a:rPr>
              <a:t>　　 優れた</a:t>
            </a:r>
            <a:r>
              <a:rPr lang="en-US" altLang="ja-JP" sz="3200" b="1" dirty="0">
                <a:solidFill>
                  <a:srgbClr val="002060"/>
                </a:solidFill>
                <a:latin typeface="Meiryo UI" panose="020B0604030504040204" pitchFamily="50" charset="-128"/>
                <a:ea typeface="Meiryo UI" panose="020B0604030504040204" pitchFamily="50" charset="-128"/>
              </a:rPr>
              <a:t>HACCP</a:t>
            </a:r>
            <a:r>
              <a:rPr lang="ja-JP" altLang="en-US" sz="3200" b="1" dirty="0">
                <a:solidFill>
                  <a:srgbClr val="002060"/>
                </a:solidFill>
                <a:latin typeface="Meiryo UI" panose="020B0604030504040204" pitchFamily="50" charset="-128"/>
                <a:ea typeface="Meiryo UI" panose="020B0604030504040204" pitchFamily="50" charset="-128"/>
              </a:rPr>
              <a:t>取得蔵。</a:t>
            </a:r>
            <a:endParaRPr lang="en-US" altLang="ja-JP" sz="3200" b="1" dirty="0">
              <a:solidFill>
                <a:srgbClr val="002060"/>
              </a:solidFill>
              <a:latin typeface="Meiryo UI" panose="020B0604030504040204" pitchFamily="50" charset="-128"/>
              <a:ea typeface="Meiryo UI" panose="020B0604030504040204" pitchFamily="50" charset="-128"/>
            </a:endParaRPr>
          </a:p>
          <a:p>
            <a:r>
              <a:rPr lang="ja-JP" altLang="en-US" sz="3200" b="1" dirty="0">
                <a:solidFill>
                  <a:srgbClr val="002060"/>
                </a:solidFill>
                <a:latin typeface="Meiryo UI" panose="020B0604030504040204" pitchFamily="50" charset="-128"/>
                <a:ea typeface="Meiryo UI" panose="020B0604030504040204" pitchFamily="50" charset="-128"/>
              </a:rPr>
              <a:t>　　 コストパフォーマンスが良く、安心安全な商品。</a:t>
            </a:r>
            <a:endParaRPr lang="en-US" altLang="ja-JP" sz="32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en-US" altLang="ja-JP" sz="3200" b="1" dirty="0">
                <a:solidFill>
                  <a:srgbClr val="002060"/>
                </a:solidFill>
                <a:latin typeface="Meiryo UI" panose="020B0604030504040204" pitchFamily="50" charset="-128"/>
                <a:ea typeface="Meiryo UI" panose="020B0604030504040204" pitchFamily="50" charset="-128"/>
              </a:rPr>
              <a:t>3</a:t>
            </a:r>
            <a:r>
              <a:rPr lang="ja-JP" altLang="en-US" sz="3200" b="1" dirty="0">
                <a:solidFill>
                  <a:srgbClr val="002060"/>
                </a:solidFill>
                <a:latin typeface="Meiryo UI" panose="020B0604030504040204" pitchFamily="50" charset="-128"/>
                <a:ea typeface="Meiryo UI" panose="020B0604030504040204" pitchFamily="50" charset="-128"/>
              </a:rPr>
              <a:t>．原料米も秋田県産米に拘り、原料米も開発し、 　</a:t>
            </a:r>
            <a:endParaRPr lang="en-US" altLang="ja-JP" sz="3200" b="1" dirty="0">
              <a:solidFill>
                <a:srgbClr val="002060"/>
              </a:solidFill>
              <a:latin typeface="Meiryo UI" panose="020B0604030504040204" pitchFamily="50" charset="-128"/>
              <a:ea typeface="Meiryo UI" panose="020B0604030504040204" pitchFamily="50" charset="-128"/>
            </a:endParaRPr>
          </a:p>
          <a:p>
            <a:r>
              <a:rPr lang="ja-JP" altLang="en-US" sz="3200" b="1" dirty="0">
                <a:solidFill>
                  <a:srgbClr val="002060"/>
                </a:solidFill>
                <a:latin typeface="Meiryo UI" panose="020B0604030504040204" pitchFamily="50" charset="-128"/>
                <a:ea typeface="Meiryo UI" panose="020B0604030504040204" pitchFamily="50" charset="-128"/>
              </a:rPr>
              <a:t>　　 他蔵との差別化を図っている。さらに自社栽培</a:t>
            </a:r>
            <a:endParaRPr lang="en-US" altLang="ja-JP" sz="3200" b="1" dirty="0">
              <a:solidFill>
                <a:srgbClr val="002060"/>
              </a:solidFill>
              <a:latin typeface="Meiryo UI" panose="020B0604030504040204" pitchFamily="50" charset="-128"/>
              <a:ea typeface="Meiryo UI" panose="020B0604030504040204" pitchFamily="50" charset="-128"/>
            </a:endParaRPr>
          </a:p>
          <a:p>
            <a:r>
              <a:rPr lang="ja-JP" altLang="en-US" sz="3200" b="1" dirty="0">
                <a:solidFill>
                  <a:srgbClr val="002060"/>
                </a:solidFill>
                <a:latin typeface="Meiryo UI" panose="020B0604030504040204" pitchFamily="50" charset="-128"/>
                <a:ea typeface="Meiryo UI" panose="020B0604030504040204" pitchFamily="50" charset="-128"/>
              </a:rPr>
              <a:t>　　 米を原料としたドメーヌ爛漫も誕生させた。</a:t>
            </a:r>
            <a:endParaRPr lang="en-US" altLang="ja-JP" sz="3200" b="1" dirty="0">
              <a:solidFill>
                <a:srgbClr val="002060"/>
              </a:solidFill>
              <a:latin typeface="Meiryo UI" panose="020B0604030504040204" pitchFamily="50" charset="-128"/>
              <a:ea typeface="Meiryo UI" panose="020B0604030504040204" pitchFamily="50" charset="-128"/>
            </a:endParaRPr>
          </a:p>
          <a:p>
            <a:endParaRPr lang="en-US" altLang="ja-JP" sz="800" b="1" dirty="0">
              <a:solidFill>
                <a:srgbClr val="002060"/>
              </a:solidFill>
              <a:latin typeface="Meiryo UI" panose="020B0604030504040204" pitchFamily="50" charset="-128"/>
              <a:ea typeface="Meiryo UI" panose="020B0604030504040204" pitchFamily="50" charset="-128"/>
            </a:endParaRPr>
          </a:p>
          <a:p>
            <a:r>
              <a:rPr lang="en-US" altLang="ja-JP" sz="3200" b="1" dirty="0">
                <a:solidFill>
                  <a:srgbClr val="002060"/>
                </a:solidFill>
                <a:latin typeface="Meiryo UI" panose="020B0604030504040204" pitchFamily="50" charset="-128"/>
                <a:ea typeface="Meiryo UI" panose="020B0604030504040204" pitchFamily="50" charset="-128"/>
              </a:rPr>
              <a:t>4</a:t>
            </a:r>
            <a:r>
              <a:rPr lang="ja-JP" altLang="en-US" sz="3200" b="1" dirty="0">
                <a:solidFill>
                  <a:srgbClr val="002060"/>
                </a:solidFill>
                <a:latin typeface="Meiryo UI" panose="020B0604030504040204" pitchFamily="50" charset="-128"/>
                <a:ea typeface="Meiryo UI" panose="020B0604030504040204" pitchFamily="50" charset="-128"/>
              </a:rPr>
              <a:t>．爛漫の各商品には色々な物語があります。　　 </a:t>
            </a:r>
            <a:endParaRPr lang="en-US" altLang="ja-JP" sz="3200" b="1" dirty="0">
              <a:solidFill>
                <a:srgbClr val="00206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9125072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529B473A8820C48B21716F2243E8D25" ma:contentTypeVersion="13" ma:contentTypeDescription="新しいドキュメントを作成します。" ma:contentTypeScope="" ma:versionID="49cd575996f9e1adccdf3fd4c5a4e941">
  <xsd:schema xmlns:xsd="http://www.w3.org/2001/XMLSchema" xmlns:xs="http://www.w3.org/2001/XMLSchema" xmlns:p="http://schemas.microsoft.com/office/2006/metadata/properties" xmlns:ns2="fb28522f-2925-495b-93e6-6551ad1dab9a" xmlns:ns3="93fce623-160b-4f23-a495-d9f5a262fa51" targetNamespace="http://schemas.microsoft.com/office/2006/metadata/properties" ma:root="true" ma:fieldsID="66457a5aa9b5abe7a29b503cc96e5f69" ns2:_="" ns3:_="">
    <xsd:import namespace="fb28522f-2925-495b-93e6-6551ad1dab9a"/>
    <xsd:import namespace="93fce623-160b-4f23-a495-d9f5a262fa5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28522f-2925-495b-93e6-6551ad1dab9a" elementFormDefault="qualified">
    <xsd:import namespace="http://schemas.microsoft.com/office/2006/documentManagement/types"/>
    <xsd:import namespace="http://schemas.microsoft.com/office/infopath/2007/PartnerControls"/>
    <xsd:element name="SharedWithUsers" ma:index="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共有相手の詳細情報" ma:internalName="SharedWithDetails" ma:readOnly="true">
      <xsd:simpleType>
        <xsd:restriction base="dms:Note">
          <xsd:maxLength value="255"/>
        </xsd:restriction>
      </xsd:simpleType>
    </xsd:element>
    <xsd:element name="TaxCatchAll" ma:index="14" nillable="true" ma:displayName="Taxonomy Catch All Column" ma:hidden="true" ma:list="{571ab926-b6af-4667-9d4d-1ef02fd8206d}" ma:internalName="TaxCatchAll" ma:showField="CatchAllData" ma:web="fb28522f-2925-495b-93e6-6551ad1dab9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3fce623-160b-4f23-a495-d9f5a262fa5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83e91f25-65cb-456a-b1d9-1302d377eb2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863249-9D11-4A95-BE9D-562D633016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28522f-2925-495b-93e6-6551ad1dab9a"/>
    <ds:schemaRef ds:uri="93fce623-160b-4f23-a495-d9f5a262fa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B4F87B-D566-429E-9255-268563FD259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1757</TotalTime>
  <Words>2604</Words>
  <Application>Microsoft Office PowerPoint</Application>
  <PresentationFormat>On-screen Show (4:3)</PresentationFormat>
  <Paragraphs>231</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Meiryo UI</vt:lpstr>
      <vt:lpstr>ＭＳ Ｐゴシック</vt:lpstr>
      <vt:lpstr>游ゴシック</vt:lpstr>
      <vt:lpstr>游ゴシック Light</vt:lpstr>
      <vt:lpstr>Arial</vt:lpstr>
      <vt:lpstr>Office テーマ</vt:lpstr>
      <vt:lpstr>PowerPoint Presentation</vt:lpstr>
      <vt:lpstr>　秋田銘醸・美酒爛漫とは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「美酒爛漫」推奨商品のご案内</vt:lpstr>
      <vt:lpstr>自社田米で醸した新商品</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日本酒類販売株式会社様</dc:title>
  <dc:creator>yasu5514@icloud.com</dc:creator>
  <cp:lastModifiedBy>Peng liu</cp:lastModifiedBy>
  <cp:revision>90</cp:revision>
  <cp:lastPrinted>2022-10-20T04:11:27Z</cp:lastPrinted>
  <dcterms:created xsi:type="dcterms:W3CDTF">2022-09-28T00:12:53Z</dcterms:created>
  <dcterms:modified xsi:type="dcterms:W3CDTF">2023-04-18T04:29:13Z</dcterms:modified>
</cp:coreProperties>
</file>